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2" r:id="rId1"/>
  </p:sldMasterIdLst>
  <p:notesMasterIdLst>
    <p:notesMasterId r:id="rId24"/>
  </p:notesMasterIdLst>
  <p:sldIdLst>
    <p:sldId id="268" r:id="rId2"/>
    <p:sldId id="266" r:id="rId3"/>
    <p:sldId id="270" r:id="rId4"/>
    <p:sldId id="271" r:id="rId5"/>
    <p:sldId id="278" r:id="rId6"/>
    <p:sldId id="279" r:id="rId7"/>
    <p:sldId id="259" r:id="rId8"/>
    <p:sldId id="280" r:id="rId9"/>
    <p:sldId id="265" r:id="rId10"/>
    <p:sldId id="260" r:id="rId11"/>
    <p:sldId id="261" r:id="rId12"/>
    <p:sldId id="262" r:id="rId13"/>
    <p:sldId id="263" r:id="rId14"/>
    <p:sldId id="258" r:id="rId15"/>
    <p:sldId id="257" r:id="rId16"/>
    <p:sldId id="273" r:id="rId17"/>
    <p:sldId id="274" r:id="rId18"/>
    <p:sldId id="275" r:id="rId19"/>
    <p:sldId id="276" r:id="rId20"/>
    <p:sldId id="277" r:id="rId21"/>
    <p:sldId id="269" r:id="rId22"/>
    <p:sldId id="272"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0" autoAdjust="0"/>
    <p:restoredTop sz="94660"/>
  </p:normalViewPr>
  <p:slideViewPr>
    <p:cSldViewPr snapToGrid="0">
      <p:cViewPr varScale="1">
        <p:scale>
          <a:sx n="98" d="100"/>
          <a:sy n="98" d="100"/>
        </p:scale>
        <p:origin x="30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29"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70028E-B0AA-6948-B923-CF5C164BB0F7}" type="doc">
      <dgm:prSet loTypeId="urn:microsoft.com/office/officeart/2005/8/layout/hList1" loCatId="" qsTypeId="urn:microsoft.com/office/officeart/2005/8/quickstyle/simple4" qsCatId="simple" csTypeId="urn:microsoft.com/office/officeart/2005/8/colors/accent1_2" csCatId="accent1" phldr="1"/>
      <dgm:spPr/>
      <dgm:t>
        <a:bodyPr/>
        <a:lstStyle/>
        <a:p>
          <a:endParaRPr lang="en-US"/>
        </a:p>
      </dgm:t>
    </dgm:pt>
    <dgm:pt modelId="{BBB53ADF-7587-B641-984D-7FDD3AB12418}">
      <dgm:prSet phldrT="[Text]"/>
      <dgm:spPr/>
      <dgm:t>
        <a:bodyPr/>
        <a:lstStyle/>
        <a:p>
          <a:r>
            <a:rPr lang="en-US" dirty="0" smtClean="0"/>
            <a:t>Feature Extractions </a:t>
          </a:r>
          <a:endParaRPr lang="en-US" dirty="0"/>
        </a:p>
      </dgm:t>
    </dgm:pt>
    <dgm:pt modelId="{AF866545-51FF-A747-AE92-893DEB1C4EC5}" type="parTrans" cxnId="{695CE989-C90F-F54D-8EB5-A476CA05C26D}">
      <dgm:prSet/>
      <dgm:spPr/>
      <dgm:t>
        <a:bodyPr/>
        <a:lstStyle/>
        <a:p>
          <a:endParaRPr lang="en-US"/>
        </a:p>
      </dgm:t>
    </dgm:pt>
    <dgm:pt modelId="{E64D7EDF-5876-864B-90B0-909A54090A45}" type="sibTrans" cxnId="{695CE989-C90F-F54D-8EB5-A476CA05C26D}">
      <dgm:prSet/>
      <dgm:spPr/>
      <dgm:t>
        <a:bodyPr/>
        <a:lstStyle/>
        <a:p>
          <a:endParaRPr lang="en-US"/>
        </a:p>
      </dgm:t>
    </dgm:pt>
    <dgm:pt modelId="{C17D21C4-2CB0-2743-89EA-BDF74C479BEF}">
      <dgm:prSet phldrT="[Text]"/>
      <dgm:spPr/>
      <dgm:t>
        <a:bodyPr/>
        <a:lstStyle/>
        <a:p>
          <a:r>
            <a:rPr lang="en-US" dirty="0" smtClean="0"/>
            <a:t>Positive polarity of the words should  be recognized.</a:t>
          </a:r>
          <a:endParaRPr lang="en-US" dirty="0"/>
        </a:p>
      </dgm:t>
    </dgm:pt>
    <dgm:pt modelId="{E3BB5A5A-69C1-AE49-9754-2BDE2EA7347B}" type="parTrans" cxnId="{BBC85EC7-20C9-9141-A714-40D9C7A8B678}">
      <dgm:prSet/>
      <dgm:spPr/>
      <dgm:t>
        <a:bodyPr/>
        <a:lstStyle/>
        <a:p>
          <a:endParaRPr lang="en-US"/>
        </a:p>
      </dgm:t>
    </dgm:pt>
    <dgm:pt modelId="{F30CB732-AC92-7F44-8A23-F7DE8D291668}" type="sibTrans" cxnId="{BBC85EC7-20C9-9141-A714-40D9C7A8B678}">
      <dgm:prSet/>
      <dgm:spPr/>
      <dgm:t>
        <a:bodyPr/>
        <a:lstStyle/>
        <a:p>
          <a:endParaRPr lang="en-US"/>
        </a:p>
      </dgm:t>
    </dgm:pt>
    <dgm:pt modelId="{06384C10-40CE-9A41-B4B3-2FD0577086CE}">
      <dgm:prSet phldrT="[Text]"/>
      <dgm:spPr/>
      <dgm:t>
        <a:bodyPr/>
        <a:lstStyle/>
        <a:p>
          <a:r>
            <a:rPr lang="en-US" dirty="0" smtClean="0"/>
            <a:t>Historical Information </a:t>
          </a:r>
          <a:endParaRPr lang="en-US" dirty="0"/>
        </a:p>
      </dgm:t>
    </dgm:pt>
    <dgm:pt modelId="{085DF400-0825-E54B-B399-124BB6254B8B}" type="parTrans" cxnId="{9C07DAA9-17D9-8042-8F59-A38224A8F679}">
      <dgm:prSet/>
      <dgm:spPr/>
      <dgm:t>
        <a:bodyPr/>
        <a:lstStyle/>
        <a:p>
          <a:endParaRPr lang="en-US"/>
        </a:p>
      </dgm:t>
    </dgm:pt>
    <dgm:pt modelId="{72503376-8FE3-3D4D-AB69-7D26CC7937A3}" type="sibTrans" cxnId="{9C07DAA9-17D9-8042-8F59-A38224A8F679}">
      <dgm:prSet/>
      <dgm:spPr/>
      <dgm:t>
        <a:bodyPr/>
        <a:lstStyle/>
        <a:p>
          <a:endParaRPr lang="en-US"/>
        </a:p>
      </dgm:t>
    </dgm:pt>
    <dgm:pt modelId="{8B6F5C81-A89D-4248-B093-A3C392D2BD61}">
      <dgm:prSet phldrT="[Text]"/>
      <dgm:spPr/>
      <dgm:t>
        <a:bodyPr/>
        <a:lstStyle/>
        <a:p>
          <a:r>
            <a:rPr lang="en-US" dirty="0" smtClean="0"/>
            <a:t>historical information of the stock price should be taken into consideration.</a:t>
          </a:r>
          <a:endParaRPr lang="en-US" dirty="0"/>
        </a:p>
      </dgm:t>
    </dgm:pt>
    <dgm:pt modelId="{F15E58A6-EDE5-AE47-84D8-6D1CF89275B2}" type="parTrans" cxnId="{F3C66086-D202-014F-9B6F-F339749F8CA9}">
      <dgm:prSet/>
      <dgm:spPr/>
      <dgm:t>
        <a:bodyPr/>
        <a:lstStyle/>
        <a:p>
          <a:endParaRPr lang="en-US"/>
        </a:p>
      </dgm:t>
    </dgm:pt>
    <dgm:pt modelId="{0E299250-080F-C346-AFCC-90451D05B527}" type="sibTrans" cxnId="{F3C66086-D202-014F-9B6F-F339749F8CA9}">
      <dgm:prSet/>
      <dgm:spPr/>
      <dgm:t>
        <a:bodyPr/>
        <a:lstStyle/>
        <a:p>
          <a:endParaRPr lang="en-US"/>
        </a:p>
      </dgm:t>
    </dgm:pt>
    <dgm:pt modelId="{B3542F55-1245-3D40-AA1C-4F089105342D}">
      <dgm:prSet phldrT="[Text]"/>
      <dgm:spPr/>
      <dgm:t>
        <a:bodyPr/>
        <a:lstStyle/>
        <a:p>
          <a:r>
            <a:rPr lang="en-US" dirty="0" smtClean="0"/>
            <a:t>Model Testing </a:t>
          </a:r>
          <a:endParaRPr lang="en-US" dirty="0"/>
        </a:p>
      </dgm:t>
    </dgm:pt>
    <dgm:pt modelId="{A717322F-A6E4-484E-88AA-EBA46A83CEF3}" type="parTrans" cxnId="{DC221878-302E-C048-8C26-59D7A29E39BC}">
      <dgm:prSet/>
      <dgm:spPr/>
      <dgm:t>
        <a:bodyPr/>
        <a:lstStyle/>
        <a:p>
          <a:endParaRPr lang="en-US"/>
        </a:p>
      </dgm:t>
    </dgm:pt>
    <dgm:pt modelId="{0BC26A81-2B88-8440-BCE3-2CE296416B8D}" type="sibTrans" cxnId="{DC221878-302E-C048-8C26-59D7A29E39BC}">
      <dgm:prSet/>
      <dgm:spPr/>
      <dgm:t>
        <a:bodyPr/>
        <a:lstStyle/>
        <a:p>
          <a:endParaRPr lang="en-US"/>
        </a:p>
      </dgm:t>
    </dgm:pt>
    <dgm:pt modelId="{D6FED324-9158-C643-AA98-5629C69B9B1E}">
      <dgm:prSet phldrT="[Text]"/>
      <dgm:spPr/>
      <dgm:t>
        <a:bodyPr/>
        <a:lstStyle/>
        <a:p>
          <a:r>
            <a:rPr lang="en-US" dirty="0" smtClean="0"/>
            <a:t>We will consider the policy related to a single stock into our model since its influences are enormous.</a:t>
          </a:r>
          <a:endParaRPr lang="en-US" dirty="0"/>
        </a:p>
      </dgm:t>
    </dgm:pt>
    <dgm:pt modelId="{E353C610-473C-9047-8C48-2F26A501F14E}" type="parTrans" cxnId="{81F63D64-9596-9B44-9EA1-4CB1873F245B}">
      <dgm:prSet/>
      <dgm:spPr/>
      <dgm:t>
        <a:bodyPr/>
        <a:lstStyle/>
        <a:p>
          <a:endParaRPr lang="en-US"/>
        </a:p>
      </dgm:t>
    </dgm:pt>
    <dgm:pt modelId="{4EFD9E76-7D4E-7048-A48D-5F0E9EDA250C}" type="sibTrans" cxnId="{81F63D64-9596-9B44-9EA1-4CB1873F245B}">
      <dgm:prSet/>
      <dgm:spPr/>
      <dgm:t>
        <a:bodyPr/>
        <a:lstStyle/>
        <a:p>
          <a:endParaRPr lang="en-US"/>
        </a:p>
      </dgm:t>
    </dgm:pt>
    <dgm:pt modelId="{6F6B697C-7744-FD44-820F-37D68531E9DE}">
      <dgm:prSet phldrT="[Text]" phldr="1"/>
      <dgm:spPr/>
      <dgm:t>
        <a:bodyPr/>
        <a:lstStyle/>
        <a:p>
          <a:endParaRPr lang="en-US" dirty="0"/>
        </a:p>
      </dgm:t>
    </dgm:pt>
    <dgm:pt modelId="{20075EF3-14E4-C34B-8361-49ECE90E6E2C}" type="sibTrans" cxnId="{468998C4-602F-E442-BC33-BDAE6658C5FC}">
      <dgm:prSet/>
      <dgm:spPr/>
      <dgm:t>
        <a:bodyPr/>
        <a:lstStyle/>
        <a:p>
          <a:endParaRPr lang="en-US"/>
        </a:p>
      </dgm:t>
    </dgm:pt>
    <dgm:pt modelId="{DC29AC36-097D-F845-A848-06E879331863}" type="parTrans" cxnId="{468998C4-602F-E442-BC33-BDAE6658C5FC}">
      <dgm:prSet/>
      <dgm:spPr/>
      <dgm:t>
        <a:bodyPr/>
        <a:lstStyle/>
        <a:p>
          <a:endParaRPr lang="en-US"/>
        </a:p>
      </dgm:t>
    </dgm:pt>
    <dgm:pt modelId="{89D5915C-0067-B147-84F7-002C8D9782C9}" type="pres">
      <dgm:prSet presAssocID="{BC70028E-B0AA-6948-B923-CF5C164BB0F7}" presName="Name0" presStyleCnt="0">
        <dgm:presLayoutVars>
          <dgm:dir/>
          <dgm:animLvl val="lvl"/>
          <dgm:resizeHandles val="exact"/>
        </dgm:presLayoutVars>
      </dgm:prSet>
      <dgm:spPr/>
      <dgm:t>
        <a:bodyPr/>
        <a:lstStyle/>
        <a:p>
          <a:endParaRPr lang="en-US"/>
        </a:p>
      </dgm:t>
    </dgm:pt>
    <dgm:pt modelId="{BABCCD49-CE8D-E844-9154-5210A82A1117}" type="pres">
      <dgm:prSet presAssocID="{BBB53ADF-7587-B641-984D-7FDD3AB12418}" presName="composite" presStyleCnt="0"/>
      <dgm:spPr/>
    </dgm:pt>
    <dgm:pt modelId="{732A7C11-5E42-2340-9998-E5BB0DC266DD}" type="pres">
      <dgm:prSet presAssocID="{BBB53ADF-7587-B641-984D-7FDD3AB12418}" presName="parTx" presStyleLbl="alignNode1" presStyleIdx="0" presStyleCnt="3">
        <dgm:presLayoutVars>
          <dgm:chMax val="0"/>
          <dgm:chPref val="0"/>
          <dgm:bulletEnabled val="1"/>
        </dgm:presLayoutVars>
      </dgm:prSet>
      <dgm:spPr/>
      <dgm:t>
        <a:bodyPr/>
        <a:lstStyle/>
        <a:p>
          <a:endParaRPr lang="en-US"/>
        </a:p>
      </dgm:t>
    </dgm:pt>
    <dgm:pt modelId="{A77F2BCB-C008-1B42-81A2-673595939FAF}" type="pres">
      <dgm:prSet presAssocID="{BBB53ADF-7587-B641-984D-7FDD3AB12418}" presName="desTx" presStyleLbl="alignAccFollowNode1" presStyleIdx="0" presStyleCnt="3">
        <dgm:presLayoutVars>
          <dgm:bulletEnabled val="1"/>
        </dgm:presLayoutVars>
      </dgm:prSet>
      <dgm:spPr/>
      <dgm:t>
        <a:bodyPr/>
        <a:lstStyle/>
        <a:p>
          <a:endParaRPr lang="en-US"/>
        </a:p>
      </dgm:t>
    </dgm:pt>
    <dgm:pt modelId="{8385730A-CC32-0248-B845-AC5DA654AE35}" type="pres">
      <dgm:prSet presAssocID="{E64D7EDF-5876-864B-90B0-909A54090A45}" presName="space" presStyleCnt="0"/>
      <dgm:spPr/>
    </dgm:pt>
    <dgm:pt modelId="{FE403E4E-6E5F-2E44-B213-58C32514805F}" type="pres">
      <dgm:prSet presAssocID="{06384C10-40CE-9A41-B4B3-2FD0577086CE}" presName="composite" presStyleCnt="0"/>
      <dgm:spPr/>
    </dgm:pt>
    <dgm:pt modelId="{46B9DF37-C141-074C-8F70-E5F5F79397C6}" type="pres">
      <dgm:prSet presAssocID="{06384C10-40CE-9A41-B4B3-2FD0577086CE}" presName="parTx" presStyleLbl="alignNode1" presStyleIdx="1" presStyleCnt="3">
        <dgm:presLayoutVars>
          <dgm:chMax val="0"/>
          <dgm:chPref val="0"/>
          <dgm:bulletEnabled val="1"/>
        </dgm:presLayoutVars>
      </dgm:prSet>
      <dgm:spPr/>
      <dgm:t>
        <a:bodyPr/>
        <a:lstStyle/>
        <a:p>
          <a:endParaRPr lang="en-US"/>
        </a:p>
      </dgm:t>
    </dgm:pt>
    <dgm:pt modelId="{F02C74EE-46E4-E747-A653-6A0352700C1E}" type="pres">
      <dgm:prSet presAssocID="{06384C10-40CE-9A41-B4B3-2FD0577086CE}" presName="desTx" presStyleLbl="alignAccFollowNode1" presStyleIdx="1" presStyleCnt="3">
        <dgm:presLayoutVars>
          <dgm:bulletEnabled val="1"/>
        </dgm:presLayoutVars>
      </dgm:prSet>
      <dgm:spPr/>
      <dgm:t>
        <a:bodyPr/>
        <a:lstStyle/>
        <a:p>
          <a:endParaRPr lang="en-US"/>
        </a:p>
      </dgm:t>
    </dgm:pt>
    <dgm:pt modelId="{D88E8344-6EC6-5947-A602-2496784941BA}" type="pres">
      <dgm:prSet presAssocID="{72503376-8FE3-3D4D-AB69-7D26CC7937A3}" presName="space" presStyleCnt="0"/>
      <dgm:spPr/>
    </dgm:pt>
    <dgm:pt modelId="{7CD32041-B96F-1740-B4B3-C50FAC23824A}" type="pres">
      <dgm:prSet presAssocID="{B3542F55-1245-3D40-AA1C-4F089105342D}" presName="composite" presStyleCnt="0"/>
      <dgm:spPr/>
    </dgm:pt>
    <dgm:pt modelId="{032C6C79-7531-4D41-AA0D-AFDE0A53D156}" type="pres">
      <dgm:prSet presAssocID="{B3542F55-1245-3D40-AA1C-4F089105342D}" presName="parTx" presStyleLbl="alignNode1" presStyleIdx="2" presStyleCnt="3">
        <dgm:presLayoutVars>
          <dgm:chMax val="0"/>
          <dgm:chPref val="0"/>
          <dgm:bulletEnabled val="1"/>
        </dgm:presLayoutVars>
      </dgm:prSet>
      <dgm:spPr/>
      <dgm:t>
        <a:bodyPr/>
        <a:lstStyle/>
        <a:p>
          <a:endParaRPr lang="en-US"/>
        </a:p>
      </dgm:t>
    </dgm:pt>
    <dgm:pt modelId="{4881208B-3B82-7545-8171-985A7D99E867}" type="pres">
      <dgm:prSet presAssocID="{B3542F55-1245-3D40-AA1C-4F089105342D}" presName="desTx" presStyleLbl="alignAccFollowNode1" presStyleIdx="2" presStyleCnt="3">
        <dgm:presLayoutVars>
          <dgm:bulletEnabled val="1"/>
        </dgm:presLayoutVars>
      </dgm:prSet>
      <dgm:spPr/>
      <dgm:t>
        <a:bodyPr/>
        <a:lstStyle/>
        <a:p>
          <a:endParaRPr lang="en-US"/>
        </a:p>
      </dgm:t>
    </dgm:pt>
  </dgm:ptLst>
  <dgm:cxnLst>
    <dgm:cxn modelId="{719B7F6C-C087-E34D-BA5E-8B7A4EDBCC21}" type="presOf" srcId="{C17D21C4-2CB0-2743-89EA-BDF74C479BEF}" destId="{A77F2BCB-C008-1B42-81A2-673595939FAF}" srcOrd="0" destOrd="0" presId="urn:microsoft.com/office/officeart/2005/8/layout/hList1"/>
    <dgm:cxn modelId="{71481C73-D8D9-4549-B0BE-6432ACB359AE}" type="presOf" srcId="{B3542F55-1245-3D40-AA1C-4F089105342D}" destId="{032C6C79-7531-4D41-AA0D-AFDE0A53D156}" srcOrd="0" destOrd="0" presId="urn:microsoft.com/office/officeart/2005/8/layout/hList1"/>
    <dgm:cxn modelId="{BBC85EC7-20C9-9141-A714-40D9C7A8B678}" srcId="{BBB53ADF-7587-B641-984D-7FDD3AB12418}" destId="{C17D21C4-2CB0-2743-89EA-BDF74C479BEF}" srcOrd="0" destOrd="0" parTransId="{E3BB5A5A-69C1-AE49-9754-2BDE2EA7347B}" sibTransId="{F30CB732-AC92-7F44-8A23-F7DE8D291668}"/>
    <dgm:cxn modelId="{920B7CAB-A795-8042-948A-F7092F50356C}" type="presOf" srcId="{BBB53ADF-7587-B641-984D-7FDD3AB12418}" destId="{732A7C11-5E42-2340-9998-E5BB0DC266DD}" srcOrd="0" destOrd="0" presId="urn:microsoft.com/office/officeart/2005/8/layout/hList1"/>
    <dgm:cxn modelId="{658BCAE6-C713-0349-A083-0B72F583C1B7}" type="presOf" srcId="{6F6B697C-7744-FD44-820F-37D68531E9DE}" destId="{F02C74EE-46E4-E747-A653-6A0352700C1E}" srcOrd="0" destOrd="1" presId="urn:microsoft.com/office/officeart/2005/8/layout/hList1"/>
    <dgm:cxn modelId="{71E54DE9-A095-0D48-A8E9-AF98CCB74594}" type="presOf" srcId="{06384C10-40CE-9A41-B4B3-2FD0577086CE}" destId="{46B9DF37-C141-074C-8F70-E5F5F79397C6}" srcOrd="0" destOrd="0" presId="urn:microsoft.com/office/officeart/2005/8/layout/hList1"/>
    <dgm:cxn modelId="{468998C4-602F-E442-BC33-BDAE6658C5FC}" srcId="{06384C10-40CE-9A41-B4B3-2FD0577086CE}" destId="{6F6B697C-7744-FD44-820F-37D68531E9DE}" srcOrd="1" destOrd="0" parTransId="{DC29AC36-097D-F845-A848-06E879331863}" sibTransId="{20075EF3-14E4-C34B-8361-49ECE90E6E2C}"/>
    <dgm:cxn modelId="{016922E5-3CBA-514B-87AA-6E3DBF189228}" type="presOf" srcId="{BC70028E-B0AA-6948-B923-CF5C164BB0F7}" destId="{89D5915C-0067-B147-84F7-002C8D9782C9}" srcOrd="0" destOrd="0" presId="urn:microsoft.com/office/officeart/2005/8/layout/hList1"/>
    <dgm:cxn modelId="{695CE989-C90F-F54D-8EB5-A476CA05C26D}" srcId="{BC70028E-B0AA-6948-B923-CF5C164BB0F7}" destId="{BBB53ADF-7587-B641-984D-7FDD3AB12418}" srcOrd="0" destOrd="0" parTransId="{AF866545-51FF-A747-AE92-893DEB1C4EC5}" sibTransId="{E64D7EDF-5876-864B-90B0-909A54090A45}"/>
    <dgm:cxn modelId="{81F63D64-9596-9B44-9EA1-4CB1873F245B}" srcId="{B3542F55-1245-3D40-AA1C-4F089105342D}" destId="{D6FED324-9158-C643-AA98-5629C69B9B1E}" srcOrd="0" destOrd="0" parTransId="{E353C610-473C-9047-8C48-2F26A501F14E}" sibTransId="{4EFD9E76-7D4E-7048-A48D-5F0E9EDA250C}"/>
    <dgm:cxn modelId="{9C07DAA9-17D9-8042-8F59-A38224A8F679}" srcId="{BC70028E-B0AA-6948-B923-CF5C164BB0F7}" destId="{06384C10-40CE-9A41-B4B3-2FD0577086CE}" srcOrd="1" destOrd="0" parTransId="{085DF400-0825-E54B-B399-124BB6254B8B}" sibTransId="{72503376-8FE3-3D4D-AB69-7D26CC7937A3}"/>
    <dgm:cxn modelId="{2A098826-33DC-7543-AD0B-446A6FF965FB}" type="presOf" srcId="{D6FED324-9158-C643-AA98-5629C69B9B1E}" destId="{4881208B-3B82-7545-8171-985A7D99E867}" srcOrd="0" destOrd="0" presId="urn:microsoft.com/office/officeart/2005/8/layout/hList1"/>
    <dgm:cxn modelId="{6F58359B-C42D-9D46-ABD5-EC43AA619F7A}" type="presOf" srcId="{8B6F5C81-A89D-4248-B093-A3C392D2BD61}" destId="{F02C74EE-46E4-E747-A653-6A0352700C1E}" srcOrd="0" destOrd="0" presId="urn:microsoft.com/office/officeart/2005/8/layout/hList1"/>
    <dgm:cxn modelId="{F3C66086-D202-014F-9B6F-F339749F8CA9}" srcId="{06384C10-40CE-9A41-B4B3-2FD0577086CE}" destId="{8B6F5C81-A89D-4248-B093-A3C392D2BD61}" srcOrd="0" destOrd="0" parTransId="{F15E58A6-EDE5-AE47-84D8-6D1CF89275B2}" sibTransId="{0E299250-080F-C346-AFCC-90451D05B527}"/>
    <dgm:cxn modelId="{DC221878-302E-C048-8C26-59D7A29E39BC}" srcId="{BC70028E-B0AA-6948-B923-CF5C164BB0F7}" destId="{B3542F55-1245-3D40-AA1C-4F089105342D}" srcOrd="2" destOrd="0" parTransId="{A717322F-A6E4-484E-88AA-EBA46A83CEF3}" sibTransId="{0BC26A81-2B88-8440-BCE3-2CE296416B8D}"/>
    <dgm:cxn modelId="{7D0024DB-9BF7-1A4E-AF03-FC5BDC3F03E3}" type="presParOf" srcId="{89D5915C-0067-B147-84F7-002C8D9782C9}" destId="{BABCCD49-CE8D-E844-9154-5210A82A1117}" srcOrd="0" destOrd="0" presId="urn:microsoft.com/office/officeart/2005/8/layout/hList1"/>
    <dgm:cxn modelId="{835AF2F8-2FD8-B04A-A31A-212417AD84BE}" type="presParOf" srcId="{BABCCD49-CE8D-E844-9154-5210A82A1117}" destId="{732A7C11-5E42-2340-9998-E5BB0DC266DD}" srcOrd="0" destOrd="0" presId="urn:microsoft.com/office/officeart/2005/8/layout/hList1"/>
    <dgm:cxn modelId="{0664599F-0655-6C40-BA03-B3AE83CE1D55}" type="presParOf" srcId="{BABCCD49-CE8D-E844-9154-5210A82A1117}" destId="{A77F2BCB-C008-1B42-81A2-673595939FAF}" srcOrd="1" destOrd="0" presId="urn:microsoft.com/office/officeart/2005/8/layout/hList1"/>
    <dgm:cxn modelId="{6BD07AF5-D7A4-9343-8060-66CE2BADA0DA}" type="presParOf" srcId="{89D5915C-0067-B147-84F7-002C8D9782C9}" destId="{8385730A-CC32-0248-B845-AC5DA654AE35}" srcOrd="1" destOrd="0" presId="urn:microsoft.com/office/officeart/2005/8/layout/hList1"/>
    <dgm:cxn modelId="{CEA3855B-3852-3E46-B79B-FD68C09AEF31}" type="presParOf" srcId="{89D5915C-0067-B147-84F7-002C8D9782C9}" destId="{FE403E4E-6E5F-2E44-B213-58C32514805F}" srcOrd="2" destOrd="0" presId="urn:microsoft.com/office/officeart/2005/8/layout/hList1"/>
    <dgm:cxn modelId="{F060E91C-F1C3-0D47-AC6E-9675F2EF8F49}" type="presParOf" srcId="{FE403E4E-6E5F-2E44-B213-58C32514805F}" destId="{46B9DF37-C141-074C-8F70-E5F5F79397C6}" srcOrd="0" destOrd="0" presId="urn:microsoft.com/office/officeart/2005/8/layout/hList1"/>
    <dgm:cxn modelId="{93682BBA-D9A3-C54A-9163-BA93EF003686}" type="presParOf" srcId="{FE403E4E-6E5F-2E44-B213-58C32514805F}" destId="{F02C74EE-46E4-E747-A653-6A0352700C1E}" srcOrd="1" destOrd="0" presId="urn:microsoft.com/office/officeart/2005/8/layout/hList1"/>
    <dgm:cxn modelId="{7714B6EB-0808-8443-B523-8FF11EBCCD27}" type="presParOf" srcId="{89D5915C-0067-B147-84F7-002C8D9782C9}" destId="{D88E8344-6EC6-5947-A602-2496784941BA}" srcOrd="3" destOrd="0" presId="urn:microsoft.com/office/officeart/2005/8/layout/hList1"/>
    <dgm:cxn modelId="{63108E92-6AD7-9848-9C97-3DC724D6B1B0}" type="presParOf" srcId="{89D5915C-0067-B147-84F7-002C8D9782C9}" destId="{7CD32041-B96F-1740-B4B3-C50FAC23824A}" srcOrd="4" destOrd="0" presId="urn:microsoft.com/office/officeart/2005/8/layout/hList1"/>
    <dgm:cxn modelId="{3F0CB256-8859-9A4E-9ABA-5F526FEF7527}" type="presParOf" srcId="{7CD32041-B96F-1740-B4B3-C50FAC23824A}" destId="{032C6C79-7531-4D41-AA0D-AFDE0A53D156}" srcOrd="0" destOrd="0" presId="urn:microsoft.com/office/officeart/2005/8/layout/hList1"/>
    <dgm:cxn modelId="{A69417F1-C4E3-DC43-A2FB-B6A318D751FD}" type="presParOf" srcId="{7CD32041-B96F-1740-B4B3-C50FAC23824A}" destId="{4881208B-3B82-7545-8171-985A7D99E867}"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2A7C11-5E42-2340-9998-E5BB0DC266DD}">
      <dsp:nvSpPr>
        <dsp:cNvPr id="0" name=""/>
        <dsp:cNvSpPr/>
      </dsp:nvSpPr>
      <dsp:spPr>
        <a:xfrm>
          <a:off x="3286" y="145663"/>
          <a:ext cx="3203971" cy="982345"/>
        </a:xfrm>
        <a:prstGeom prst="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w="12700" cap="flat" cmpd="sng" algn="ctr">
          <a:solidFill>
            <a:schemeClr val="accent1">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92024" tIns="109728" rIns="192024" bIns="109728" numCol="1" spcCol="1270" anchor="ctr" anchorCtr="0">
          <a:noAutofit/>
        </a:bodyPr>
        <a:lstStyle/>
        <a:p>
          <a:pPr lvl="0" algn="ctr" defTabSz="1200150">
            <a:lnSpc>
              <a:spcPct val="90000"/>
            </a:lnSpc>
            <a:spcBef>
              <a:spcPct val="0"/>
            </a:spcBef>
            <a:spcAft>
              <a:spcPct val="35000"/>
            </a:spcAft>
          </a:pPr>
          <a:r>
            <a:rPr lang="en-US" sz="2700" kern="1200" dirty="0" smtClean="0"/>
            <a:t>Feature Extractions </a:t>
          </a:r>
          <a:endParaRPr lang="en-US" sz="2700" kern="1200" dirty="0"/>
        </a:p>
      </dsp:txBody>
      <dsp:txXfrm>
        <a:off x="3286" y="145663"/>
        <a:ext cx="3203971" cy="982345"/>
      </dsp:txXfrm>
    </dsp:sp>
    <dsp:sp modelId="{A77F2BCB-C008-1B42-81A2-673595939FAF}">
      <dsp:nvSpPr>
        <dsp:cNvPr id="0" name=""/>
        <dsp:cNvSpPr/>
      </dsp:nvSpPr>
      <dsp:spPr>
        <a:xfrm>
          <a:off x="3286" y="1128008"/>
          <a:ext cx="3203971" cy="270635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smtClean="0"/>
            <a:t>Positive polarity of the words should  be recognized.</a:t>
          </a:r>
          <a:endParaRPr lang="en-US" sz="2700" kern="1200" dirty="0"/>
        </a:p>
      </dsp:txBody>
      <dsp:txXfrm>
        <a:off x="3286" y="1128008"/>
        <a:ext cx="3203971" cy="2706355"/>
      </dsp:txXfrm>
    </dsp:sp>
    <dsp:sp modelId="{46B9DF37-C141-074C-8F70-E5F5F79397C6}">
      <dsp:nvSpPr>
        <dsp:cNvPr id="0" name=""/>
        <dsp:cNvSpPr/>
      </dsp:nvSpPr>
      <dsp:spPr>
        <a:xfrm>
          <a:off x="3655814" y="145663"/>
          <a:ext cx="3203971" cy="982345"/>
        </a:xfrm>
        <a:prstGeom prst="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w="12700" cap="flat" cmpd="sng" algn="ctr">
          <a:solidFill>
            <a:schemeClr val="accent1">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92024" tIns="109728" rIns="192024" bIns="109728" numCol="1" spcCol="1270" anchor="ctr" anchorCtr="0">
          <a:noAutofit/>
        </a:bodyPr>
        <a:lstStyle/>
        <a:p>
          <a:pPr lvl="0" algn="ctr" defTabSz="1200150">
            <a:lnSpc>
              <a:spcPct val="90000"/>
            </a:lnSpc>
            <a:spcBef>
              <a:spcPct val="0"/>
            </a:spcBef>
            <a:spcAft>
              <a:spcPct val="35000"/>
            </a:spcAft>
          </a:pPr>
          <a:r>
            <a:rPr lang="en-US" sz="2700" kern="1200" dirty="0" smtClean="0"/>
            <a:t>Historical Information </a:t>
          </a:r>
          <a:endParaRPr lang="en-US" sz="2700" kern="1200" dirty="0"/>
        </a:p>
      </dsp:txBody>
      <dsp:txXfrm>
        <a:off x="3655814" y="145663"/>
        <a:ext cx="3203971" cy="982345"/>
      </dsp:txXfrm>
    </dsp:sp>
    <dsp:sp modelId="{F02C74EE-46E4-E747-A653-6A0352700C1E}">
      <dsp:nvSpPr>
        <dsp:cNvPr id="0" name=""/>
        <dsp:cNvSpPr/>
      </dsp:nvSpPr>
      <dsp:spPr>
        <a:xfrm>
          <a:off x="3655814" y="1128008"/>
          <a:ext cx="3203971" cy="270635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smtClean="0"/>
            <a:t>historical information of the stock price should be taken into consideration.</a:t>
          </a:r>
          <a:endParaRPr lang="en-US" sz="2700" kern="1200" dirty="0"/>
        </a:p>
        <a:p>
          <a:pPr marL="228600" lvl="1" indent="-228600" algn="l" defTabSz="1200150">
            <a:lnSpc>
              <a:spcPct val="90000"/>
            </a:lnSpc>
            <a:spcBef>
              <a:spcPct val="0"/>
            </a:spcBef>
            <a:spcAft>
              <a:spcPct val="15000"/>
            </a:spcAft>
            <a:buChar char="•"/>
          </a:pPr>
          <a:endParaRPr lang="en-US" sz="2700" kern="1200" dirty="0"/>
        </a:p>
      </dsp:txBody>
      <dsp:txXfrm>
        <a:off x="3655814" y="1128008"/>
        <a:ext cx="3203971" cy="2706355"/>
      </dsp:txXfrm>
    </dsp:sp>
    <dsp:sp modelId="{032C6C79-7531-4D41-AA0D-AFDE0A53D156}">
      <dsp:nvSpPr>
        <dsp:cNvPr id="0" name=""/>
        <dsp:cNvSpPr/>
      </dsp:nvSpPr>
      <dsp:spPr>
        <a:xfrm>
          <a:off x="7308342" y="145663"/>
          <a:ext cx="3203971" cy="982345"/>
        </a:xfrm>
        <a:prstGeom prst="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w="12700" cap="flat" cmpd="sng" algn="ctr">
          <a:solidFill>
            <a:schemeClr val="accent1">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92024" tIns="109728" rIns="192024" bIns="109728" numCol="1" spcCol="1270" anchor="ctr" anchorCtr="0">
          <a:noAutofit/>
        </a:bodyPr>
        <a:lstStyle/>
        <a:p>
          <a:pPr lvl="0" algn="ctr" defTabSz="1200150">
            <a:lnSpc>
              <a:spcPct val="90000"/>
            </a:lnSpc>
            <a:spcBef>
              <a:spcPct val="0"/>
            </a:spcBef>
            <a:spcAft>
              <a:spcPct val="35000"/>
            </a:spcAft>
          </a:pPr>
          <a:r>
            <a:rPr lang="en-US" sz="2700" kern="1200" dirty="0" smtClean="0"/>
            <a:t>Model Testing </a:t>
          </a:r>
          <a:endParaRPr lang="en-US" sz="2700" kern="1200" dirty="0"/>
        </a:p>
      </dsp:txBody>
      <dsp:txXfrm>
        <a:off x="7308342" y="145663"/>
        <a:ext cx="3203971" cy="982345"/>
      </dsp:txXfrm>
    </dsp:sp>
    <dsp:sp modelId="{4881208B-3B82-7545-8171-985A7D99E867}">
      <dsp:nvSpPr>
        <dsp:cNvPr id="0" name=""/>
        <dsp:cNvSpPr/>
      </dsp:nvSpPr>
      <dsp:spPr>
        <a:xfrm>
          <a:off x="7308342" y="1128008"/>
          <a:ext cx="3203971" cy="270635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smtClean="0"/>
            <a:t>We will consider the policy related to a single stock into our model since its influences are enormous.</a:t>
          </a:r>
          <a:endParaRPr lang="en-US" sz="2700" kern="1200" dirty="0"/>
        </a:p>
      </dsp:txBody>
      <dsp:txXfrm>
        <a:off x="7308342" y="1128008"/>
        <a:ext cx="3203971" cy="270635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gif>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E707E5-13CC-AE4F-9D8C-7B5A661ADCBA}" type="datetimeFigureOut">
              <a:rPr lang="en-US" smtClean="0"/>
              <a:t>10/26/17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C876BE-62A6-E44B-8EC7-58503D5905D9}" type="slidenum">
              <a:rPr lang="en-US" smtClean="0"/>
              <a:t>‹#›</a:t>
            </a:fld>
            <a:endParaRPr lang="en-US"/>
          </a:p>
        </p:txBody>
      </p:sp>
    </p:spTree>
    <p:extLst>
      <p:ext uri="{BB962C8B-B14F-4D97-AF65-F5344CB8AC3E}">
        <p14:creationId xmlns:p14="http://schemas.microsoft.com/office/powerpoint/2010/main" val="777347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C42790-DAE6-2A40-97F8-4DB5E69EBF3E}" type="slidenum">
              <a:rPr lang="en-US" smtClean="0"/>
              <a:t>21</a:t>
            </a:fld>
            <a:endParaRPr lang="en-US"/>
          </a:p>
        </p:txBody>
      </p:sp>
    </p:spTree>
    <p:extLst>
      <p:ext uri="{BB962C8B-B14F-4D97-AF65-F5344CB8AC3E}">
        <p14:creationId xmlns:p14="http://schemas.microsoft.com/office/powerpoint/2010/main" val="535512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10/26/17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10/26/17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10/26/17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10/26/17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10/26/17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10/26/17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10/26/17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10/26/17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10/26/17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10/26/17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accent2"/>
          </a:solid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10/26/17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10/26/17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8044792"/>
      </p:ext>
    </p:extLst>
  </p:cSld>
  <p:clrMap bg1="lt1" tx1="dk1" bg2="lt2" tx2="dk2" accent1="accent1" accent2="accent2" accent3="accent3" accent4="accent4" accent5="accent5" accent6="accent6" hlink="hlink" folHlink="folHlink"/>
  <p:sldLayoutIdLst>
    <p:sldLayoutId id="2147483973" r:id="rId1"/>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search.ebscohost.com/" TargetMode="Externa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hyperlink" Target="http://ezproxy.stevens.edu/login?url=http://search.ebscohost.com/login.aspx?authtype=ip,uid&amp;profile=ehost-al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seleniumhq.org/docs/03_webdriver.jsp" TargetMode="Externa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02112" y="1022002"/>
            <a:ext cx="9987776" cy="2387600"/>
          </a:xfrm>
        </p:spPr>
        <p:txBody>
          <a:bodyPr>
            <a:normAutofit fontScale="90000"/>
          </a:bodyPr>
          <a:lstStyle/>
          <a:p>
            <a:r>
              <a:rPr lang="en-US" dirty="0" smtClean="0"/>
              <a:t>A </a:t>
            </a:r>
            <a:r>
              <a:rPr lang="en-US" dirty="0"/>
              <a:t>M</a:t>
            </a:r>
            <a:r>
              <a:rPr lang="en-US" dirty="0" smtClean="0"/>
              <a:t>ethod of Stock Price Prediction Based On News Title</a:t>
            </a:r>
            <a:endParaRPr lang="en-US" dirty="0"/>
          </a:p>
        </p:txBody>
      </p:sp>
      <p:sp>
        <p:nvSpPr>
          <p:cNvPr id="3" name="Subtitle 2"/>
          <p:cNvSpPr>
            <a:spLocks noGrp="1"/>
          </p:cNvSpPr>
          <p:nvPr>
            <p:ph type="subTitle" idx="1"/>
          </p:nvPr>
        </p:nvSpPr>
        <p:spPr>
          <a:xfrm>
            <a:off x="1524000" y="3984366"/>
            <a:ext cx="9144000" cy="1655762"/>
          </a:xfrm>
        </p:spPr>
        <p:txBody>
          <a:bodyPr>
            <a:noAutofit/>
          </a:bodyPr>
          <a:lstStyle/>
          <a:p>
            <a:pPr algn="r"/>
            <a:r>
              <a:rPr lang="en-US" sz="1600" dirty="0" err="1" smtClean="0"/>
              <a:t>Yudong</a:t>
            </a:r>
            <a:r>
              <a:rPr lang="en-US" sz="1600" dirty="0" smtClean="0"/>
              <a:t> Cao</a:t>
            </a:r>
          </a:p>
          <a:p>
            <a:pPr algn="r"/>
            <a:r>
              <a:rPr lang="en-US" sz="1600" dirty="0" err="1" smtClean="0"/>
              <a:t>Minghao</a:t>
            </a:r>
            <a:r>
              <a:rPr lang="en-US" sz="1600" dirty="0" smtClean="0"/>
              <a:t> </a:t>
            </a:r>
            <a:r>
              <a:rPr lang="en-US" sz="1600" dirty="0" err="1" smtClean="0"/>
              <a:t>Guo</a:t>
            </a:r>
            <a:endParaRPr lang="en-US" sz="1600" dirty="0" smtClean="0"/>
          </a:p>
          <a:p>
            <a:pPr algn="r"/>
            <a:r>
              <a:rPr lang="en-US" sz="1600" dirty="0" err="1" smtClean="0"/>
              <a:t>Simin</a:t>
            </a:r>
            <a:r>
              <a:rPr lang="en-US" sz="1600" dirty="0" smtClean="0"/>
              <a:t> Liang</a:t>
            </a:r>
          </a:p>
          <a:p>
            <a:pPr algn="r"/>
            <a:r>
              <a:rPr lang="en-US" sz="1600" dirty="0" err="1" smtClean="0"/>
              <a:t>Jianuo</a:t>
            </a:r>
            <a:r>
              <a:rPr lang="en-US" sz="1600" dirty="0" smtClean="0"/>
              <a:t> Xu</a:t>
            </a:r>
          </a:p>
          <a:p>
            <a:pPr algn="r"/>
            <a:r>
              <a:rPr lang="en-US" sz="1600" dirty="0" err="1" smtClean="0"/>
              <a:t>Yunzhe</a:t>
            </a:r>
            <a:r>
              <a:rPr lang="en-US" sz="1600" dirty="0" smtClean="0"/>
              <a:t> Xu</a:t>
            </a:r>
            <a:endParaRPr lang="en-US" sz="1600" dirty="0"/>
          </a:p>
        </p:txBody>
      </p:sp>
    </p:spTree>
    <p:extLst>
      <p:ext uri="{BB962C8B-B14F-4D97-AF65-F5344CB8AC3E}">
        <p14:creationId xmlns:p14="http://schemas.microsoft.com/office/powerpoint/2010/main" val="7700509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20642B5-2633-4A5C-9E80-8B19DEC30BF1}"/>
              </a:ext>
            </a:extLst>
          </p:cNvPr>
          <p:cNvSpPr>
            <a:spLocks noGrp="1"/>
          </p:cNvSpPr>
          <p:nvPr>
            <p:ph type="title"/>
          </p:nvPr>
        </p:nvSpPr>
        <p:spPr/>
        <p:txBody>
          <a:bodyPr/>
          <a:lstStyle/>
          <a:p>
            <a:r>
              <a:rPr lang="en-US" altLang="zh-CN" dirty="0"/>
              <a:t>Web Driver Script</a:t>
            </a:r>
            <a:endParaRPr lang="zh-CN" altLang="en-US" dirty="0"/>
          </a:p>
        </p:txBody>
      </p:sp>
      <p:pic>
        <p:nvPicPr>
          <p:cNvPr id="7" name="内容占位符 6">
            <a:extLst>
              <a:ext uri="{FF2B5EF4-FFF2-40B4-BE49-F238E27FC236}">
                <a16:creationId xmlns:a16="http://schemas.microsoft.com/office/drawing/2014/main" xmlns="" id="{C875CD0C-9342-441B-B8FE-5DBF258B3645}"/>
              </a:ext>
            </a:extLst>
          </p:cNvPr>
          <p:cNvPicPr>
            <a:picLocks noGrp="1" noChangeAspect="1"/>
          </p:cNvPicPr>
          <p:nvPr>
            <p:ph idx="1"/>
          </p:nvPr>
        </p:nvPicPr>
        <p:blipFill>
          <a:blip r:embed="rId2"/>
          <a:stretch>
            <a:fillRect/>
          </a:stretch>
        </p:blipFill>
        <p:spPr>
          <a:xfrm>
            <a:off x="838200" y="1982720"/>
            <a:ext cx="7535516" cy="2708549"/>
          </a:xfrm>
          <a:prstGeom prst="rect">
            <a:avLst/>
          </a:prstGeom>
        </p:spPr>
      </p:pic>
    </p:spTree>
    <p:extLst>
      <p:ext uri="{BB962C8B-B14F-4D97-AF65-F5344CB8AC3E}">
        <p14:creationId xmlns:p14="http://schemas.microsoft.com/office/powerpoint/2010/main" val="3274798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B1E4E7AA-14AB-4FDD-8DF2-DBE8A3BB87D7}"/>
              </a:ext>
            </a:extLst>
          </p:cNvPr>
          <p:cNvSpPr>
            <a:spLocks noGrp="1"/>
          </p:cNvSpPr>
          <p:nvPr>
            <p:ph type="title"/>
          </p:nvPr>
        </p:nvSpPr>
        <p:spPr/>
        <p:txBody>
          <a:bodyPr/>
          <a:lstStyle/>
          <a:p>
            <a:r>
              <a:rPr lang="en-US" altLang="zh-CN" dirty="0"/>
              <a:t>Web Driver Script</a:t>
            </a:r>
            <a:endParaRPr lang="zh-CN" altLang="en-US" dirty="0"/>
          </a:p>
        </p:txBody>
      </p:sp>
      <p:pic>
        <p:nvPicPr>
          <p:cNvPr id="7" name="内容占位符 6">
            <a:extLst>
              <a:ext uri="{FF2B5EF4-FFF2-40B4-BE49-F238E27FC236}">
                <a16:creationId xmlns:a16="http://schemas.microsoft.com/office/drawing/2014/main" xmlns="" id="{416F26C4-9486-4E06-AB19-498D3DED3DD0}"/>
              </a:ext>
            </a:extLst>
          </p:cNvPr>
          <p:cNvPicPr>
            <a:picLocks noGrp="1" noChangeAspect="1"/>
          </p:cNvPicPr>
          <p:nvPr>
            <p:ph idx="1"/>
          </p:nvPr>
        </p:nvPicPr>
        <p:blipFill>
          <a:blip r:embed="rId2"/>
          <a:stretch>
            <a:fillRect/>
          </a:stretch>
        </p:blipFill>
        <p:spPr>
          <a:xfrm>
            <a:off x="838200" y="1822370"/>
            <a:ext cx="7404652" cy="4206449"/>
          </a:xfrm>
          <a:prstGeom prst="rect">
            <a:avLst/>
          </a:prstGeom>
        </p:spPr>
      </p:pic>
    </p:spTree>
    <p:extLst>
      <p:ext uri="{BB962C8B-B14F-4D97-AF65-F5344CB8AC3E}">
        <p14:creationId xmlns:p14="http://schemas.microsoft.com/office/powerpoint/2010/main" val="24653694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AD81733-A86C-4507-9D11-AA4EB4F97A6E}"/>
              </a:ext>
            </a:extLst>
          </p:cNvPr>
          <p:cNvSpPr>
            <a:spLocks noGrp="1"/>
          </p:cNvSpPr>
          <p:nvPr>
            <p:ph type="title"/>
          </p:nvPr>
        </p:nvSpPr>
        <p:spPr/>
        <p:txBody>
          <a:bodyPr/>
          <a:lstStyle/>
          <a:p>
            <a:r>
              <a:rPr lang="en-US" altLang="zh-CN" dirty="0"/>
              <a:t>Web Driver Script</a:t>
            </a:r>
            <a:endParaRPr lang="zh-CN" altLang="en-US" dirty="0"/>
          </a:p>
        </p:txBody>
      </p:sp>
      <p:pic>
        <p:nvPicPr>
          <p:cNvPr id="5" name="内容占位符 4">
            <a:extLst>
              <a:ext uri="{FF2B5EF4-FFF2-40B4-BE49-F238E27FC236}">
                <a16:creationId xmlns:a16="http://schemas.microsoft.com/office/drawing/2014/main" xmlns="" id="{92D9421F-FFA6-4C9B-A4AA-CB0C2D5C8436}"/>
              </a:ext>
            </a:extLst>
          </p:cNvPr>
          <p:cNvPicPr>
            <a:picLocks noGrp="1" noChangeAspect="1"/>
          </p:cNvPicPr>
          <p:nvPr>
            <p:ph idx="1"/>
          </p:nvPr>
        </p:nvPicPr>
        <p:blipFill>
          <a:blip r:embed="rId2"/>
          <a:stretch>
            <a:fillRect/>
          </a:stretch>
        </p:blipFill>
        <p:spPr>
          <a:xfrm>
            <a:off x="838200" y="2159761"/>
            <a:ext cx="9967081" cy="2359229"/>
          </a:xfrm>
          <a:prstGeom prst="rect">
            <a:avLst/>
          </a:prstGeom>
        </p:spPr>
      </p:pic>
    </p:spTree>
    <p:extLst>
      <p:ext uri="{BB962C8B-B14F-4D97-AF65-F5344CB8AC3E}">
        <p14:creationId xmlns:p14="http://schemas.microsoft.com/office/powerpoint/2010/main" val="31948469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BB7E5C4-ECE7-472A-BC97-37C50B2CA4F4}"/>
              </a:ext>
            </a:extLst>
          </p:cNvPr>
          <p:cNvSpPr>
            <a:spLocks noGrp="1"/>
          </p:cNvSpPr>
          <p:nvPr>
            <p:ph type="title"/>
          </p:nvPr>
        </p:nvSpPr>
        <p:spPr/>
        <p:txBody>
          <a:bodyPr/>
          <a:lstStyle/>
          <a:p>
            <a:r>
              <a:rPr lang="en-US" altLang="zh-CN" dirty="0"/>
              <a:t>Data Sources</a:t>
            </a:r>
            <a:endParaRPr lang="zh-CN" altLang="en-US" dirty="0"/>
          </a:p>
        </p:txBody>
      </p:sp>
      <p:sp>
        <p:nvSpPr>
          <p:cNvPr id="3" name="内容占位符 2">
            <a:extLst>
              <a:ext uri="{FF2B5EF4-FFF2-40B4-BE49-F238E27FC236}">
                <a16:creationId xmlns:a16="http://schemas.microsoft.com/office/drawing/2014/main" xmlns="" id="{52BEAA82-911C-444B-90AA-9CF933487F35}"/>
              </a:ext>
            </a:extLst>
          </p:cNvPr>
          <p:cNvSpPr>
            <a:spLocks noGrp="1"/>
          </p:cNvSpPr>
          <p:nvPr>
            <p:ph idx="1"/>
          </p:nvPr>
        </p:nvSpPr>
        <p:spPr/>
        <p:txBody>
          <a:bodyPr>
            <a:normAutofit/>
          </a:bodyPr>
          <a:lstStyle/>
          <a:p>
            <a:r>
              <a:rPr lang="en-US" altLang="zh-CN" b="1" u="sng" dirty="0">
                <a:hlinkClick r:id="rId2"/>
              </a:rPr>
              <a:t>EBSCOhost Databases</a:t>
            </a:r>
            <a:endParaRPr lang="en-US" altLang="zh-CN" b="1" u="sng" dirty="0"/>
          </a:p>
          <a:p>
            <a:r>
              <a:rPr lang="en-US" altLang="zh-CN" dirty="0">
                <a:hlinkClick r:id="rId3"/>
              </a:rPr>
              <a:t>http://search.ebscohost.com</a:t>
            </a:r>
            <a:endParaRPr lang="en-US" altLang="zh-CN" dirty="0"/>
          </a:p>
          <a:p>
            <a:endParaRPr lang="en-US" altLang="zh-CN" dirty="0"/>
          </a:p>
          <a:p>
            <a:r>
              <a:rPr lang="en-US" altLang="zh-CN" dirty="0"/>
              <a:t>Key word: google</a:t>
            </a:r>
          </a:p>
          <a:p>
            <a:endParaRPr lang="en-US" altLang="zh-CN" dirty="0"/>
          </a:p>
          <a:p>
            <a:r>
              <a:rPr lang="en-US" altLang="zh-CN" dirty="0"/>
              <a:t>Source Type: News</a:t>
            </a:r>
          </a:p>
          <a:p>
            <a:endParaRPr lang="en-US" altLang="zh-CN" dirty="0"/>
          </a:p>
          <a:p>
            <a:r>
              <a:rPr lang="en-US" altLang="zh-CN" dirty="0"/>
              <a:t>Publication Date: 1999 - 2017</a:t>
            </a:r>
          </a:p>
          <a:p>
            <a:endParaRPr lang="zh-CN" altLang="en-US" dirty="0"/>
          </a:p>
        </p:txBody>
      </p:sp>
      <p:pic>
        <p:nvPicPr>
          <p:cNvPr id="4" name="图片 3">
            <a:extLst>
              <a:ext uri="{FF2B5EF4-FFF2-40B4-BE49-F238E27FC236}">
                <a16:creationId xmlns:a16="http://schemas.microsoft.com/office/drawing/2014/main" xmlns="" id="{476D77AC-46F8-4DA9-A6CA-4B7E9FD64EE9}"/>
              </a:ext>
            </a:extLst>
          </p:cNvPr>
          <p:cNvPicPr>
            <a:picLocks noChangeAspect="1"/>
          </p:cNvPicPr>
          <p:nvPr/>
        </p:nvPicPr>
        <p:blipFill>
          <a:blip r:embed="rId4"/>
          <a:stretch>
            <a:fillRect/>
          </a:stretch>
        </p:blipFill>
        <p:spPr>
          <a:xfrm>
            <a:off x="6096000" y="1700627"/>
            <a:ext cx="2898789" cy="2940599"/>
          </a:xfrm>
          <a:prstGeom prst="rect">
            <a:avLst/>
          </a:prstGeom>
        </p:spPr>
      </p:pic>
      <p:pic>
        <p:nvPicPr>
          <p:cNvPr id="5" name="图片 4">
            <a:extLst>
              <a:ext uri="{FF2B5EF4-FFF2-40B4-BE49-F238E27FC236}">
                <a16:creationId xmlns:a16="http://schemas.microsoft.com/office/drawing/2014/main" xmlns="" id="{E2A3EBB7-BF4D-46FA-BBF9-6C44E5948D18}"/>
              </a:ext>
            </a:extLst>
          </p:cNvPr>
          <p:cNvPicPr>
            <a:picLocks noChangeAspect="1"/>
          </p:cNvPicPr>
          <p:nvPr/>
        </p:nvPicPr>
        <p:blipFill>
          <a:blip r:embed="rId5"/>
          <a:stretch>
            <a:fillRect/>
          </a:stretch>
        </p:blipFill>
        <p:spPr>
          <a:xfrm>
            <a:off x="6096000" y="4880820"/>
            <a:ext cx="3169644" cy="1056549"/>
          </a:xfrm>
          <a:prstGeom prst="rect">
            <a:avLst/>
          </a:prstGeom>
        </p:spPr>
      </p:pic>
    </p:spTree>
    <p:extLst>
      <p:ext uri="{BB962C8B-B14F-4D97-AF65-F5344CB8AC3E}">
        <p14:creationId xmlns:p14="http://schemas.microsoft.com/office/powerpoint/2010/main" val="35236322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291D8F1-34A8-41AE-9E11-ACA7C180B6E1}"/>
              </a:ext>
            </a:extLst>
          </p:cNvPr>
          <p:cNvSpPr>
            <a:spLocks noGrp="1"/>
          </p:cNvSpPr>
          <p:nvPr>
            <p:ph type="title"/>
          </p:nvPr>
        </p:nvSpPr>
        <p:spPr/>
        <p:txBody>
          <a:bodyPr/>
          <a:lstStyle/>
          <a:p>
            <a:r>
              <a:rPr lang="en-US" altLang="zh-CN" dirty="0"/>
              <a:t>Search Result</a:t>
            </a:r>
            <a:endParaRPr lang="zh-CN" altLang="en-US" dirty="0"/>
          </a:p>
        </p:txBody>
      </p:sp>
      <p:pic>
        <p:nvPicPr>
          <p:cNvPr id="7" name="内容占位符 6">
            <a:extLst>
              <a:ext uri="{FF2B5EF4-FFF2-40B4-BE49-F238E27FC236}">
                <a16:creationId xmlns:a16="http://schemas.microsoft.com/office/drawing/2014/main" xmlns="" id="{D8D43757-85D4-41A1-B788-0F23B1F565EC}"/>
              </a:ext>
            </a:extLst>
          </p:cNvPr>
          <p:cNvPicPr>
            <a:picLocks noGrp="1" noChangeAspect="1"/>
          </p:cNvPicPr>
          <p:nvPr>
            <p:ph idx="1"/>
          </p:nvPr>
        </p:nvPicPr>
        <p:blipFill>
          <a:blip r:embed="rId2"/>
          <a:stretch>
            <a:fillRect/>
          </a:stretch>
        </p:blipFill>
        <p:spPr>
          <a:xfrm>
            <a:off x="838200" y="1690688"/>
            <a:ext cx="5505910" cy="4351338"/>
          </a:xfrm>
          <a:prstGeom prst="rect">
            <a:avLst/>
          </a:prstGeom>
        </p:spPr>
      </p:pic>
    </p:spTree>
    <p:extLst>
      <p:ext uri="{BB962C8B-B14F-4D97-AF65-F5344CB8AC3E}">
        <p14:creationId xmlns:p14="http://schemas.microsoft.com/office/powerpoint/2010/main" val="13122532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AAB7DC4-E330-405E-B74F-7A8D3D7AC5D4}"/>
              </a:ext>
            </a:extLst>
          </p:cNvPr>
          <p:cNvSpPr>
            <a:spLocks noGrp="1"/>
          </p:cNvSpPr>
          <p:nvPr>
            <p:ph type="title"/>
          </p:nvPr>
        </p:nvSpPr>
        <p:spPr/>
        <p:txBody>
          <a:bodyPr/>
          <a:lstStyle/>
          <a:p>
            <a:r>
              <a:rPr lang="en-US" altLang="zh-CN" dirty="0"/>
              <a:t>Data Structure</a:t>
            </a:r>
            <a:endParaRPr lang="zh-CN" altLang="en-US" dirty="0"/>
          </a:p>
        </p:txBody>
      </p:sp>
      <p:pic>
        <p:nvPicPr>
          <p:cNvPr id="4" name="内容占位符 3">
            <a:extLst>
              <a:ext uri="{FF2B5EF4-FFF2-40B4-BE49-F238E27FC236}">
                <a16:creationId xmlns:a16="http://schemas.microsoft.com/office/drawing/2014/main" xmlns="" id="{8A287551-BA98-4F11-A596-5598980F8EAB}"/>
              </a:ext>
            </a:extLst>
          </p:cNvPr>
          <p:cNvPicPr>
            <a:picLocks noGrp="1" noChangeAspect="1"/>
          </p:cNvPicPr>
          <p:nvPr>
            <p:ph idx="1"/>
          </p:nvPr>
        </p:nvPicPr>
        <p:blipFill>
          <a:blip r:embed="rId2"/>
          <a:stretch>
            <a:fillRect/>
          </a:stretch>
        </p:blipFill>
        <p:spPr>
          <a:xfrm>
            <a:off x="838200" y="1690688"/>
            <a:ext cx="9571428" cy="3914286"/>
          </a:xfrm>
          <a:prstGeom prst="rect">
            <a:avLst/>
          </a:prstGeom>
        </p:spPr>
      </p:pic>
    </p:spTree>
    <p:extLst>
      <p:ext uri="{BB962C8B-B14F-4D97-AF65-F5344CB8AC3E}">
        <p14:creationId xmlns:p14="http://schemas.microsoft.com/office/powerpoint/2010/main" val="31488478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5" name="Content Placeholder 4"/>
          <p:cNvSpPr>
            <a:spLocks noGrp="1"/>
          </p:cNvSpPr>
          <p:nvPr>
            <p:ph idx="1"/>
          </p:nvPr>
        </p:nvSpPr>
        <p:spPr/>
        <p:txBody>
          <a:bodyPr>
            <a:normAutofit/>
          </a:bodyPr>
          <a:lstStyle/>
          <a:p>
            <a:pPr marL="0" indent="0">
              <a:buNone/>
            </a:pPr>
            <a:r>
              <a:rPr lang="en-US" dirty="0"/>
              <a:t>C</a:t>
            </a:r>
            <a:r>
              <a:rPr lang="en-US" dirty="0" smtClean="0"/>
              <a:t>ontinuous </a:t>
            </a:r>
            <a:r>
              <a:rPr lang="en-US" dirty="0"/>
              <a:t>price </a:t>
            </a:r>
            <a:r>
              <a:rPr lang="en-US" dirty="0" smtClean="0"/>
              <a:t>sequence</a:t>
            </a:r>
          </a:p>
          <a:p>
            <a:pPr marL="0" indent="0">
              <a:buNone/>
            </a:pPr>
            <a:endParaRPr lang="en-US" sz="3200" dirty="0" smtClean="0"/>
          </a:p>
          <a:p>
            <a:pPr marL="0" indent="0">
              <a:buNone/>
            </a:pPr>
            <a:endParaRPr lang="en-US" dirty="0" smtClean="0"/>
          </a:p>
          <a:p>
            <a:pPr marL="0" indent="0">
              <a:buNone/>
            </a:pPr>
            <a:endParaRPr lang="en-US" dirty="0"/>
          </a:p>
          <a:p>
            <a:pPr marL="0" indent="0">
              <a:buNone/>
            </a:pPr>
            <a:r>
              <a:rPr lang="en-US" dirty="0" smtClean="0"/>
              <a:t>Continuous news title sequence</a:t>
            </a:r>
          </a:p>
          <a:p>
            <a:endParaRPr lang="en-US" dirty="0"/>
          </a:p>
        </p:txBody>
      </p:sp>
      <p:pic>
        <p:nvPicPr>
          <p:cNvPr id="6" name="Picture 5"/>
          <p:cNvPicPr>
            <a:picLocks noChangeAspect="1"/>
          </p:cNvPicPr>
          <p:nvPr/>
        </p:nvPicPr>
        <p:blipFill>
          <a:blip r:embed="rId2"/>
          <a:stretch>
            <a:fillRect/>
          </a:stretch>
        </p:blipFill>
        <p:spPr>
          <a:xfrm>
            <a:off x="2161116" y="2508250"/>
            <a:ext cx="5399107" cy="963084"/>
          </a:xfrm>
          <a:prstGeom prst="rect">
            <a:avLst/>
          </a:prstGeom>
        </p:spPr>
      </p:pic>
      <p:pic>
        <p:nvPicPr>
          <p:cNvPr id="7" name="Picture 6"/>
          <p:cNvPicPr>
            <a:picLocks noChangeAspect="1"/>
          </p:cNvPicPr>
          <p:nvPr/>
        </p:nvPicPr>
        <p:blipFill>
          <a:blip r:embed="rId3"/>
          <a:stretch>
            <a:fillRect/>
          </a:stretch>
        </p:blipFill>
        <p:spPr>
          <a:xfrm>
            <a:off x="613670" y="4529928"/>
            <a:ext cx="5292978" cy="998675"/>
          </a:xfrm>
          <a:prstGeom prst="rect">
            <a:avLst/>
          </a:prstGeom>
        </p:spPr>
      </p:pic>
      <p:pic>
        <p:nvPicPr>
          <p:cNvPr id="8" name="Content Placeholder 3"/>
          <p:cNvPicPr>
            <a:picLocks noChangeAspect="1"/>
          </p:cNvPicPr>
          <p:nvPr/>
        </p:nvPicPr>
        <p:blipFill>
          <a:blip r:embed="rId4"/>
          <a:stretch>
            <a:fillRect/>
          </a:stretch>
        </p:blipFill>
        <p:spPr>
          <a:xfrm>
            <a:off x="6038657" y="4676346"/>
            <a:ext cx="5539673" cy="852257"/>
          </a:xfrm>
          <a:prstGeom prst="rect">
            <a:avLst/>
          </a:prstGeom>
        </p:spPr>
      </p:pic>
    </p:spTree>
    <p:extLst>
      <p:ext uri="{BB962C8B-B14F-4D97-AF65-F5344CB8AC3E}">
        <p14:creationId xmlns:p14="http://schemas.microsoft.com/office/powerpoint/2010/main" val="8756322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a:t>
            </a:r>
            <a:endParaRPr lang="en-US" dirty="0"/>
          </a:p>
        </p:txBody>
      </p:sp>
      <p:sp>
        <p:nvSpPr>
          <p:cNvPr id="5" name="Content Placeholder 4"/>
          <p:cNvSpPr>
            <a:spLocks noGrp="1"/>
          </p:cNvSpPr>
          <p:nvPr>
            <p:ph idx="1"/>
          </p:nvPr>
        </p:nvSpPr>
        <p:spPr/>
        <p:txBody>
          <a:bodyPr/>
          <a:lstStyle/>
          <a:p>
            <a:pPr marL="0" indent="0">
              <a:buNone/>
            </a:pPr>
            <a:r>
              <a:rPr lang="en-US" dirty="0" smtClean="0"/>
              <a:t>Stock closing price in </a:t>
            </a:r>
            <a:r>
              <a:rPr lang="en-US" dirty="0"/>
              <a:t>the daily goes ups or </a:t>
            </a:r>
            <a:r>
              <a:rPr lang="en-US" dirty="0" smtClean="0"/>
              <a:t>downs</a:t>
            </a:r>
            <a:endParaRPr lang="en-US" b="0" dirty="0" smtClean="0">
              <a:effectLst/>
            </a:endParaRPr>
          </a:p>
        </p:txBody>
      </p:sp>
      <p:pic>
        <p:nvPicPr>
          <p:cNvPr id="6" name="Picture 5"/>
          <p:cNvPicPr>
            <a:picLocks noChangeAspect="1"/>
          </p:cNvPicPr>
          <p:nvPr/>
        </p:nvPicPr>
        <p:blipFill>
          <a:blip r:embed="rId2"/>
          <a:stretch>
            <a:fillRect/>
          </a:stretch>
        </p:blipFill>
        <p:spPr>
          <a:xfrm>
            <a:off x="3170832" y="2471517"/>
            <a:ext cx="5283852" cy="1152329"/>
          </a:xfrm>
          <a:prstGeom prst="rect">
            <a:avLst/>
          </a:prstGeom>
        </p:spPr>
      </p:pic>
      <p:pic>
        <p:nvPicPr>
          <p:cNvPr id="7" name="Picture 6"/>
          <p:cNvPicPr>
            <a:picLocks noChangeAspect="1"/>
          </p:cNvPicPr>
          <p:nvPr/>
        </p:nvPicPr>
        <p:blipFill>
          <a:blip r:embed="rId3"/>
          <a:stretch>
            <a:fillRect/>
          </a:stretch>
        </p:blipFill>
        <p:spPr>
          <a:xfrm>
            <a:off x="3657990" y="3758783"/>
            <a:ext cx="4440165" cy="1535906"/>
          </a:xfrm>
          <a:prstGeom prst="rect">
            <a:avLst/>
          </a:prstGeom>
        </p:spPr>
      </p:pic>
    </p:spTree>
    <p:extLst>
      <p:ext uri="{BB962C8B-B14F-4D97-AF65-F5344CB8AC3E}">
        <p14:creationId xmlns:p14="http://schemas.microsoft.com/office/powerpoint/2010/main" val="461962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a:t>
            </a:r>
            <a:endParaRPr lang="en-US" dirty="0"/>
          </a:p>
        </p:txBody>
      </p:sp>
      <p:sp>
        <p:nvSpPr>
          <p:cNvPr id="3" name="Content Placeholder 2"/>
          <p:cNvSpPr>
            <a:spLocks noGrp="1"/>
          </p:cNvSpPr>
          <p:nvPr>
            <p:ph idx="1"/>
          </p:nvPr>
        </p:nvSpPr>
        <p:spPr/>
        <p:txBody>
          <a:bodyPr/>
          <a:lstStyle/>
          <a:p>
            <a:r>
              <a:rPr lang="en-US" dirty="0" smtClean="0"/>
              <a:t>2010 </a:t>
            </a:r>
            <a:r>
              <a:rPr lang="mr-IN" dirty="0" smtClean="0"/>
              <a:t>–</a:t>
            </a:r>
            <a:r>
              <a:rPr lang="en-US" dirty="0" smtClean="0"/>
              <a:t> 2014 Stock price and news titles</a:t>
            </a:r>
          </a:p>
          <a:p>
            <a:r>
              <a:rPr lang="en-US" dirty="0" smtClean="0"/>
              <a:t>3000 news titles for each month/company</a:t>
            </a:r>
          </a:p>
          <a:p>
            <a:r>
              <a:rPr lang="en-US" dirty="0" smtClean="0"/>
              <a:t>180,000 titles for each company</a:t>
            </a:r>
          </a:p>
          <a:p>
            <a:r>
              <a:rPr lang="en-US" dirty="0" smtClean="0"/>
              <a:t>Use SVM or Decision tree or classification tree for </a:t>
            </a:r>
            <a:r>
              <a:rPr lang="en-US" dirty="0" err="1" smtClean="0"/>
              <a:t>pridiction</a:t>
            </a:r>
            <a:endParaRPr lang="en-US" dirty="0" smtClean="0"/>
          </a:p>
          <a:p>
            <a:endParaRPr lang="en-US" dirty="0" smtClean="0"/>
          </a:p>
          <a:p>
            <a:endParaRPr lang="en-US" dirty="0"/>
          </a:p>
        </p:txBody>
      </p:sp>
      <p:pic>
        <p:nvPicPr>
          <p:cNvPr id="4" name="Picture 3"/>
          <p:cNvPicPr>
            <a:picLocks noChangeAspect="1"/>
          </p:cNvPicPr>
          <p:nvPr/>
        </p:nvPicPr>
        <p:blipFill>
          <a:blip r:embed="rId2"/>
          <a:stretch>
            <a:fillRect/>
          </a:stretch>
        </p:blipFill>
        <p:spPr>
          <a:xfrm>
            <a:off x="3479050" y="4193909"/>
            <a:ext cx="5233900" cy="1207823"/>
          </a:xfrm>
          <a:prstGeom prst="rect">
            <a:avLst/>
          </a:prstGeom>
        </p:spPr>
      </p:pic>
    </p:spTree>
    <p:extLst>
      <p:ext uri="{BB962C8B-B14F-4D97-AF65-F5344CB8AC3E}">
        <p14:creationId xmlns:p14="http://schemas.microsoft.com/office/powerpoint/2010/main" val="11783906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127425" y="91938"/>
            <a:ext cx="9557992" cy="6126441"/>
          </a:xfrm>
          <a:prstGeom prst="rect">
            <a:avLst/>
          </a:prstGeom>
        </p:spPr>
      </p:pic>
    </p:spTree>
    <p:extLst>
      <p:ext uri="{BB962C8B-B14F-4D97-AF65-F5344CB8AC3E}">
        <p14:creationId xmlns:p14="http://schemas.microsoft.com/office/powerpoint/2010/main" val="11169913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a:xfrm>
            <a:off x="746760" y="1737360"/>
            <a:ext cx="10515600" cy="4573794"/>
          </a:xfrm>
        </p:spPr>
        <p:txBody>
          <a:bodyPr>
            <a:normAutofit fontScale="77500" lnSpcReduction="20000"/>
          </a:bodyPr>
          <a:lstStyle/>
          <a:p>
            <a:pPr marL="0" indent="0">
              <a:lnSpc>
                <a:spcPct val="200000"/>
              </a:lnSpc>
              <a:buNone/>
            </a:pPr>
            <a:r>
              <a:rPr lang="en-US" sz="2400" dirty="0" smtClean="0"/>
              <a:t>What we do:</a:t>
            </a:r>
          </a:p>
          <a:p>
            <a:pPr lvl="1">
              <a:lnSpc>
                <a:spcPct val="200000"/>
              </a:lnSpc>
            </a:pPr>
            <a:r>
              <a:rPr lang="en-US" sz="2400" dirty="0" smtClean="0"/>
              <a:t>Scrap news </a:t>
            </a:r>
            <a:r>
              <a:rPr lang="en-US" sz="2400" dirty="0"/>
              <a:t>headlines and specific stock data from the Internet. </a:t>
            </a:r>
            <a:endParaRPr lang="en-US" sz="2400" dirty="0" smtClean="0"/>
          </a:p>
          <a:p>
            <a:pPr lvl="1">
              <a:lnSpc>
                <a:spcPct val="200000"/>
              </a:lnSpc>
            </a:pPr>
            <a:r>
              <a:rPr lang="en-US" sz="2400" dirty="0" smtClean="0"/>
              <a:t>Make </a:t>
            </a:r>
            <a:r>
              <a:rPr lang="en-US" sz="2400" dirty="0"/>
              <a:t>stock price forecasts base on the analysis of all information above.</a:t>
            </a:r>
            <a:r>
              <a:rPr lang="en-US" sz="2400" dirty="0" smtClean="0">
                <a:effectLst/>
              </a:rPr>
              <a:t> </a:t>
            </a:r>
          </a:p>
          <a:p>
            <a:pPr marL="0" indent="0">
              <a:lnSpc>
                <a:spcPct val="200000"/>
              </a:lnSpc>
              <a:buNone/>
            </a:pPr>
            <a:r>
              <a:rPr lang="en-US" sz="2400" dirty="0" smtClean="0"/>
              <a:t>Why it is interesting:</a:t>
            </a:r>
            <a:endParaRPr lang="en-US" sz="2400" dirty="0" smtClean="0">
              <a:effectLst/>
            </a:endParaRPr>
          </a:p>
          <a:p>
            <a:pPr lvl="1">
              <a:lnSpc>
                <a:spcPct val="200000"/>
              </a:lnSpc>
            </a:pPr>
            <a:r>
              <a:rPr lang="en-US" sz="2400" dirty="0"/>
              <a:t>S</a:t>
            </a:r>
            <a:r>
              <a:rPr lang="en-US" sz="2400" dirty="0" smtClean="0"/>
              <a:t>tock </a:t>
            </a:r>
            <a:r>
              <a:rPr lang="en-US" sz="2400" dirty="0"/>
              <a:t>price </a:t>
            </a:r>
            <a:r>
              <a:rPr lang="en-US" sz="2400" dirty="0" smtClean="0"/>
              <a:t>forecast </a:t>
            </a:r>
            <a:r>
              <a:rPr lang="en-US" sz="2400" dirty="0"/>
              <a:t>is one of the most attractive and meaningful research </a:t>
            </a:r>
            <a:r>
              <a:rPr lang="en-US" sz="2400" dirty="0" smtClean="0"/>
              <a:t>questions in many areas.</a:t>
            </a:r>
          </a:p>
          <a:p>
            <a:pPr lvl="1">
              <a:lnSpc>
                <a:spcPct val="200000"/>
              </a:lnSpc>
            </a:pPr>
            <a:r>
              <a:rPr lang="en-US" sz="2400" dirty="0"/>
              <a:t>Market news and the relationship between stock prices has widespread concern. </a:t>
            </a:r>
            <a:endParaRPr lang="en-US" sz="2400" dirty="0" smtClean="0"/>
          </a:p>
          <a:p>
            <a:pPr marL="0" indent="0">
              <a:buNone/>
            </a:pPr>
            <a:r>
              <a:rPr lang="en-US" dirty="0" smtClean="0">
                <a:effectLst/>
              </a:rPr>
              <a:t> </a:t>
            </a:r>
            <a:endParaRPr lang="en-US" dirty="0"/>
          </a:p>
        </p:txBody>
      </p:sp>
    </p:spTree>
    <p:extLst>
      <p:ext uri="{BB962C8B-B14F-4D97-AF65-F5344CB8AC3E}">
        <p14:creationId xmlns:p14="http://schemas.microsoft.com/office/powerpoint/2010/main" val="18787335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Columns</a:t>
            </a:r>
            <a:endParaRPr lang="en-US" dirty="0"/>
          </a:p>
        </p:txBody>
      </p:sp>
      <p:sp>
        <p:nvSpPr>
          <p:cNvPr id="3" name="Content Placeholder 2"/>
          <p:cNvSpPr>
            <a:spLocks noGrp="1"/>
          </p:cNvSpPr>
          <p:nvPr>
            <p:ph idx="1"/>
          </p:nvPr>
        </p:nvSpPr>
        <p:spPr/>
        <p:txBody>
          <a:bodyPr>
            <a:normAutofit fontScale="85000" lnSpcReduction="10000"/>
          </a:bodyPr>
          <a:lstStyle/>
          <a:p>
            <a:pPr>
              <a:lnSpc>
                <a:spcPct val="200000"/>
              </a:lnSpc>
            </a:pPr>
            <a:r>
              <a:rPr lang="en-US" dirty="0" smtClean="0"/>
              <a:t>Title</a:t>
            </a:r>
          </a:p>
          <a:p>
            <a:pPr>
              <a:lnSpc>
                <a:spcPct val="200000"/>
              </a:lnSpc>
            </a:pPr>
            <a:r>
              <a:rPr lang="en-US" dirty="0" smtClean="0"/>
              <a:t>Publish date</a:t>
            </a:r>
          </a:p>
          <a:p>
            <a:pPr>
              <a:lnSpc>
                <a:spcPct val="200000"/>
              </a:lnSpc>
            </a:pPr>
            <a:r>
              <a:rPr lang="zh-CN" altLang="en-US" dirty="0"/>
              <a:t> </a:t>
            </a:r>
            <a:r>
              <a:rPr lang="zh-CN" altLang="en-US" dirty="0" smtClean="0"/>
              <a:t>     </a:t>
            </a:r>
            <a:r>
              <a:rPr lang="en-US" altLang="zh-CN" dirty="0" smtClean="0"/>
              <a:t>……</a:t>
            </a:r>
          </a:p>
          <a:p>
            <a:pPr>
              <a:lnSpc>
                <a:spcPct val="200000"/>
              </a:lnSpc>
            </a:pPr>
            <a:r>
              <a:rPr lang="zh-CN" altLang="en-US" dirty="0" smtClean="0"/>
              <a:t>      </a:t>
            </a:r>
            <a:r>
              <a:rPr lang="en-US" altLang="zh-CN" dirty="0" smtClean="0"/>
              <a:t>……</a:t>
            </a:r>
            <a:endParaRPr lang="en-US" dirty="0" smtClean="0"/>
          </a:p>
          <a:p>
            <a:pPr>
              <a:lnSpc>
                <a:spcPct val="200000"/>
              </a:lnSpc>
            </a:pPr>
            <a:r>
              <a:rPr lang="en-US" dirty="0" smtClean="0"/>
              <a:t>Authors</a:t>
            </a:r>
          </a:p>
          <a:p>
            <a:pPr>
              <a:lnSpc>
                <a:spcPct val="200000"/>
              </a:lnSpc>
            </a:pPr>
            <a:r>
              <a:rPr lang="en-US" dirty="0"/>
              <a:t>Abstract</a:t>
            </a:r>
          </a:p>
          <a:p>
            <a:endParaRPr lang="en-US" dirty="0" smtClean="0"/>
          </a:p>
          <a:p>
            <a:endParaRPr lang="en-US" dirty="0"/>
          </a:p>
        </p:txBody>
      </p:sp>
    </p:spTree>
    <p:extLst>
      <p:ext uri="{BB962C8B-B14F-4D97-AF65-F5344CB8AC3E}">
        <p14:creationId xmlns:p14="http://schemas.microsoft.com/office/powerpoint/2010/main" val="21185568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 and open questions</a:t>
            </a:r>
            <a:endParaRPr lang="en-US" dirty="0"/>
          </a:p>
        </p:txBody>
      </p:sp>
      <p:graphicFrame>
        <p:nvGraphicFramePr>
          <p:cNvPr id="7" name="Content Placeholder 6"/>
          <p:cNvGraphicFramePr>
            <a:graphicFrameLocks noGrp="1"/>
          </p:cNvGraphicFramePr>
          <p:nvPr>
            <p:ph idx="1"/>
            <p:extLst/>
          </p:nvPr>
        </p:nvGraphicFramePr>
        <p:xfrm>
          <a:off x="838200" y="2196935"/>
          <a:ext cx="10515600" cy="39800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ontent Placeholder 2"/>
          <p:cNvSpPr txBox="1">
            <a:spLocks/>
          </p:cNvSpPr>
          <p:nvPr/>
        </p:nvSpPr>
        <p:spPr>
          <a:xfrm>
            <a:off x="838200" y="1737360"/>
            <a:ext cx="10515600" cy="45737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smtClean="0"/>
              <a:t>Key challenges:  </a:t>
            </a:r>
            <a:r>
              <a:rPr lang="en-US" dirty="0"/>
              <a:t>I</a:t>
            </a:r>
            <a:r>
              <a:rPr lang="en-US" dirty="0" smtClean="0"/>
              <a:t>mprove </a:t>
            </a:r>
            <a:r>
              <a:rPr lang="en-US" dirty="0"/>
              <a:t>the accuracy </a:t>
            </a:r>
            <a:endParaRPr lang="en-US" dirty="0" smtClean="0"/>
          </a:p>
          <a:p>
            <a:pPr marL="0" indent="0">
              <a:buFont typeface="Arial"/>
              <a:buNone/>
            </a:pPr>
            <a:endParaRPr lang="en-US" dirty="0" smtClean="0"/>
          </a:p>
        </p:txBody>
      </p:sp>
    </p:spTree>
    <p:extLst>
      <p:ext uri="{BB962C8B-B14F-4D97-AF65-F5344CB8AC3E}">
        <p14:creationId xmlns:p14="http://schemas.microsoft.com/office/powerpoint/2010/main" val="7515936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02112" y="1022002"/>
            <a:ext cx="9987776" cy="2387600"/>
          </a:xfrm>
        </p:spPr>
        <p:txBody>
          <a:bodyPr>
            <a:normAutofit/>
          </a:bodyPr>
          <a:lstStyle/>
          <a:p>
            <a:r>
              <a:rPr lang="en-US" dirty="0" smtClean="0"/>
              <a:t>THANK YOU!</a:t>
            </a:r>
            <a:endParaRPr lang="en-US" dirty="0"/>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631746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t>
            </a:r>
            <a:r>
              <a:rPr lang="zh-CN" altLang="en-US" dirty="0"/>
              <a:t>o the prediction by </a:t>
            </a:r>
            <a:r>
              <a:rPr lang="en-US" altLang="zh-CN" dirty="0"/>
              <a:t>web</a:t>
            </a:r>
            <a:r>
              <a:rPr lang="zh-CN" altLang="en-US" dirty="0"/>
              <a:t> analy</a:t>
            </a:r>
            <a:r>
              <a:rPr lang="en-US" altLang="zh-CN" dirty="0"/>
              <a:t>sis</a:t>
            </a:r>
          </a:p>
        </p:txBody>
      </p:sp>
      <p:sp>
        <p:nvSpPr>
          <p:cNvPr id="4" name="内容占位符 2"/>
          <p:cNvSpPr>
            <a:spLocks noGrp="1"/>
          </p:cNvSpPr>
          <p:nvPr/>
        </p:nvSpPr>
        <p:spPr>
          <a:xfrm>
            <a:off x="1097280" y="1737360"/>
            <a:ext cx="7647940" cy="43516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58368" lvl="1" indent="-457200">
              <a:lnSpc>
                <a:spcPct val="180000"/>
              </a:lnSpc>
              <a:spcBef>
                <a:spcPts val="200"/>
              </a:spcBef>
              <a:spcAft>
                <a:spcPts val="400"/>
              </a:spcAft>
              <a:buClr>
                <a:schemeClr val="accent1"/>
              </a:buClr>
            </a:pPr>
            <a:r>
              <a:rPr lang="zh-CN" altLang="en-US" sz="1900" dirty="0">
                <a:solidFill>
                  <a:schemeClr val="tx1">
                    <a:lumMod val="75000"/>
                    <a:lumOff val="25000"/>
                  </a:schemeClr>
                </a:solidFill>
              </a:rPr>
              <a:t>Some companies count the number of searching times on google and connect it with the stock price。</a:t>
            </a:r>
          </a:p>
          <a:p>
            <a:pPr marL="658368" lvl="1" indent="-457200">
              <a:lnSpc>
                <a:spcPct val="180000"/>
              </a:lnSpc>
              <a:spcBef>
                <a:spcPts val="200"/>
              </a:spcBef>
              <a:spcAft>
                <a:spcPts val="400"/>
              </a:spcAft>
              <a:buClr>
                <a:schemeClr val="accent1"/>
              </a:buClr>
            </a:pPr>
            <a:r>
              <a:rPr lang="en-US" altLang="zh-CN" sz="1900" dirty="0">
                <a:solidFill>
                  <a:schemeClr val="tx1">
                    <a:lumMod val="75000"/>
                    <a:lumOff val="25000"/>
                  </a:schemeClr>
                </a:solidFill>
              </a:rPr>
              <a:t>S</a:t>
            </a:r>
            <a:r>
              <a:rPr lang="zh-CN" altLang="en-US" sz="1900" dirty="0">
                <a:solidFill>
                  <a:schemeClr val="tx1">
                    <a:lumMod val="75000"/>
                    <a:lumOff val="25000"/>
                  </a:schemeClr>
                </a:solidFill>
              </a:rPr>
              <a:t>ome security companies analyze the tweets which related to the stock, find the emotion they expressed and divide it into six different emotions( such as silence, happy, attention and so on). They connect them with DJIA, and find the correlations between them.</a:t>
            </a:r>
          </a:p>
        </p:txBody>
      </p:sp>
    </p:spTree>
    <p:extLst>
      <p:ext uri="{BB962C8B-B14F-4D97-AF65-F5344CB8AC3E}">
        <p14:creationId xmlns:p14="http://schemas.microsoft.com/office/powerpoint/2010/main" val="5745445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Predicting the stock price.</a:t>
            </a:r>
          </a:p>
        </p:txBody>
      </p:sp>
      <p:sp>
        <p:nvSpPr>
          <p:cNvPr id="3" name="内容占位符 2"/>
          <p:cNvSpPr>
            <a:spLocks noGrp="1"/>
          </p:cNvSpPr>
          <p:nvPr>
            <p:ph idx="1"/>
          </p:nvPr>
        </p:nvSpPr>
        <p:spPr/>
        <p:txBody>
          <a:bodyPr/>
          <a:lstStyle/>
          <a:p>
            <a:pPr marL="0" indent="0">
              <a:buNone/>
            </a:pPr>
            <a:r>
              <a:rPr lang="en-US" altLang="zh-CN" sz="3200" dirty="0"/>
              <a:t>the most concerned problem in finance</a:t>
            </a:r>
          </a:p>
          <a:p>
            <a:pPr marL="0" indent="0">
              <a:buNone/>
            </a:pPr>
            <a:endParaRPr lang="en-US" altLang="zh-CN" dirty="0"/>
          </a:p>
          <a:p>
            <a:pPr marL="0" indent="0">
              <a:lnSpc>
                <a:spcPct val="200000"/>
              </a:lnSpc>
              <a:buNone/>
            </a:pPr>
            <a:r>
              <a:rPr lang="en-US" altLang="zh-CN" dirty="0" err="1"/>
              <a:t>Moutai</a:t>
            </a:r>
            <a:r>
              <a:rPr lang="en-US" altLang="zh-CN" dirty="0"/>
              <a:t> publish their financial statement</a:t>
            </a:r>
          </a:p>
          <a:p>
            <a:pPr marL="0" indent="0">
              <a:lnSpc>
                <a:spcPct val="200000"/>
              </a:lnSpc>
              <a:buNone/>
            </a:pPr>
            <a:r>
              <a:rPr lang="en-US" altLang="zh-CN" dirty="0"/>
              <a:t>Ministry of  commerce proved that tesla will build a factory in Shanghai</a:t>
            </a:r>
          </a:p>
        </p:txBody>
      </p:sp>
    </p:spTree>
    <p:extLst>
      <p:ext uri="{BB962C8B-B14F-4D97-AF65-F5344CB8AC3E}">
        <p14:creationId xmlns:p14="http://schemas.microsoft.com/office/powerpoint/2010/main" val="12830690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575431-5CE4-45DE-BCF5-EFB7178AF63A}"/>
              </a:ext>
            </a:extLst>
          </p:cNvPr>
          <p:cNvSpPr>
            <a:spLocks noGrp="1"/>
          </p:cNvSpPr>
          <p:nvPr>
            <p:ph type="title"/>
          </p:nvPr>
        </p:nvSpPr>
        <p:spPr/>
        <p:txBody>
          <a:bodyPr/>
          <a:lstStyle/>
          <a:p>
            <a:r>
              <a:rPr lang="en-US" altLang="zh-CN" dirty="0"/>
              <a:t>Previous work </a:t>
            </a:r>
            <a:endParaRPr lang="en-US" dirty="0"/>
          </a:p>
        </p:txBody>
      </p:sp>
      <p:sp>
        <p:nvSpPr>
          <p:cNvPr id="3" name="Content Placeholder 2">
            <a:extLst>
              <a:ext uri="{FF2B5EF4-FFF2-40B4-BE49-F238E27FC236}">
                <a16:creationId xmlns:a16="http://schemas.microsoft.com/office/drawing/2014/main" xmlns="" id="{58CF3CE1-BD53-455F-8CC5-4B28742033F2}"/>
              </a:ext>
            </a:extLst>
          </p:cNvPr>
          <p:cNvSpPr>
            <a:spLocks noGrp="1"/>
          </p:cNvSpPr>
          <p:nvPr>
            <p:ph idx="1"/>
          </p:nvPr>
        </p:nvSpPr>
        <p:spPr/>
        <p:txBody>
          <a:bodyPr>
            <a:normAutofit fontScale="85000" lnSpcReduction="10000"/>
          </a:bodyPr>
          <a:lstStyle/>
          <a:p>
            <a:pPr>
              <a:lnSpc>
                <a:spcPct val="200000"/>
              </a:lnSpc>
            </a:pPr>
            <a:r>
              <a:rPr lang="en-US" dirty="0"/>
              <a:t>GPC Fung based on the real time news. They use clustering and regression to segment the curve of  the stock price.  They get positive and negative features statistically. Then they predict the stock price. </a:t>
            </a:r>
          </a:p>
          <a:p>
            <a:pPr>
              <a:lnSpc>
                <a:spcPct val="200000"/>
              </a:lnSpc>
            </a:pPr>
            <a:r>
              <a:rPr lang="en-US" dirty="0"/>
              <a:t>TH Nguyen build </a:t>
            </a:r>
            <a:r>
              <a:rPr lang="en-US"/>
              <a:t>a </a:t>
            </a:r>
            <a:r>
              <a:rPr lang="en-US" altLang="zh-CN" smtClean="0"/>
              <a:t>topic</a:t>
            </a:r>
            <a:r>
              <a:rPr lang="en-US" smtClean="0"/>
              <a:t> </a:t>
            </a:r>
            <a:r>
              <a:rPr lang="en-US" dirty="0"/>
              <a:t>model that combine emotion and topics. Then, implement the model in predicting the stock feature.</a:t>
            </a:r>
            <a:r>
              <a:rPr lang="zh-CN" altLang="en-US" dirty="0"/>
              <a:t> </a:t>
            </a:r>
            <a:r>
              <a:rPr lang="en-US" altLang="zh-CN" dirty="0"/>
              <a:t>After getting the distribution vectors of the theme of each news, they combine the distribution into the feature of the stock price prediction.</a:t>
            </a:r>
          </a:p>
          <a:p>
            <a:pPr>
              <a:lnSpc>
                <a:spcPct val="200000"/>
              </a:lnSpc>
            </a:pPr>
            <a:r>
              <a:rPr lang="en-US" altLang="zh-CN" dirty="0"/>
              <a:t>Apart from the news, social medias are also used in the stock prediction. But these data are not suitable for the prediction for a single market. </a:t>
            </a:r>
          </a:p>
          <a:p>
            <a:endParaRPr lang="en-US" dirty="0"/>
          </a:p>
        </p:txBody>
      </p:sp>
    </p:spTree>
    <p:extLst>
      <p:ext uri="{BB962C8B-B14F-4D97-AF65-F5344CB8AC3E}">
        <p14:creationId xmlns:p14="http://schemas.microsoft.com/office/powerpoint/2010/main" val="1196705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596ACC-FD08-4157-8069-DBD011232F49}"/>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xmlns="" id="{1299C7C0-C1B1-449C-B400-FDE99F32FF14}"/>
              </a:ext>
            </a:extLst>
          </p:cNvPr>
          <p:cNvSpPr>
            <a:spLocks noGrp="1"/>
          </p:cNvSpPr>
          <p:nvPr>
            <p:ph idx="1"/>
          </p:nvPr>
        </p:nvSpPr>
        <p:spPr/>
        <p:txBody>
          <a:bodyPr>
            <a:normAutofit/>
          </a:bodyPr>
          <a:lstStyle/>
          <a:p>
            <a:pPr lvl="1">
              <a:lnSpc>
                <a:spcPct val="200000"/>
              </a:lnSpc>
            </a:pPr>
            <a:r>
              <a:rPr lang="en-US" sz="1900" dirty="0"/>
              <a:t>Our objective is to propose a method for stock prediction. </a:t>
            </a:r>
          </a:p>
          <a:p>
            <a:pPr lvl="1">
              <a:lnSpc>
                <a:spcPct val="200000"/>
              </a:lnSpc>
            </a:pPr>
            <a:r>
              <a:rPr lang="en-US" altLang="zh-CN" sz="1900" dirty="0"/>
              <a:t>E</a:t>
            </a:r>
            <a:r>
              <a:rPr lang="en-US" sz="1900" dirty="0"/>
              <a:t>xtract the features of technology stock-related news from several major news media. </a:t>
            </a:r>
          </a:p>
          <a:p>
            <a:pPr lvl="1">
              <a:lnSpc>
                <a:spcPct val="200000"/>
              </a:lnSpc>
            </a:pPr>
            <a:r>
              <a:rPr lang="en-US" altLang="zh-CN" sz="1900" dirty="0"/>
              <a:t>U</a:t>
            </a:r>
            <a:r>
              <a:rPr lang="en-US" sz="1900" dirty="0"/>
              <a:t>sing several machine learning methodologies including SVM, decision tree and neural network. </a:t>
            </a:r>
          </a:p>
        </p:txBody>
      </p:sp>
    </p:spTree>
    <p:extLst>
      <p:ext uri="{BB962C8B-B14F-4D97-AF65-F5344CB8AC3E}">
        <p14:creationId xmlns:p14="http://schemas.microsoft.com/office/powerpoint/2010/main" val="12577192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7AEFBAF-D229-4A22-B0D7-B17A58E17E50}"/>
              </a:ext>
            </a:extLst>
          </p:cNvPr>
          <p:cNvSpPr>
            <a:spLocks noGrp="1"/>
          </p:cNvSpPr>
          <p:nvPr>
            <p:ph type="title"/>
          </p:nvPr>
        </p:nvSpPr>
        <p:spPr/>
        <p:txBody>
          <a:bodyPr/>
          <a:lstStyle/>
          <a:p>
            <a:r>
              <a:rPr lang="en-US" altLang="zh-CN" dirty="0"/>
              <a:t>Approach</a:t>
            </a:r>
            <a:endParaRPr lang="zh-CN" altLang="en-US" dirty="0"/>
          </a:p>
        </p:txBody>
      </p:sp>
      <p:sp>
        <p:nvSpPr>
          <p:cNvPr id="3" name="内容占位符 2">
            <a:extLst>
              <a:ext uri="{FF2B5EF4-FFF2-40B4-BE49-F238E27FC236}">
                <a16:creationId xmlns:a16="http://schemas.microsoft.com/office/drawing/2014/main" xmlns="" id="{5F889F68-99EF-4B72-B053-7182B74D564D}"/>
              </a:ext>
            </a:extLst>
          </p:cNvPr>
          <p:cNvSpPr>
            <a:spLocks noGrp="1"/>
          </p:cNvSpPr>
          <p:nvPr>
            <p:ph idx="1"/>
          </p:nvPr>
        </p:nvSpPr>
        <p:spPr/>
        <p:txBody>
          <a:bodyPr>
            <a:normAutofit/>
          </a:bodyPr>
          <a:lstStyle/>
          <a:p>
            <a:pPr marL="0" indent="0">
              <a:buNone/>
            </a:pPr>
            <a:r>
              <a:rPr lang="en-US" altLang="zh-CN" dirty="0"/>
              <a:t>Web Driver</a:t>
            </a:r>
          </a:p>
          <a:p>
            <a:pPr marL="0" indent="0">
              <a:buNone/>
            </a:pPr>
            <a:endParaRPr lang="en-US" altLang="zh-CN" dirty="0"/>
          </a:p>
          <a:p>
            <a:pPr marL="0" indent="0">
              <a:buNone/>
            </a:pPr>
            <a:endParaRPr lang="en-US" altLang="zh-CN" dirty="0"/>
          </a:p>
          <a:p>
            <a:pPr marL="0" indent="0">
              <a:buNone/>
            </a:pPr>
            <a:r>
              <a:rPr lang="en-US" altLang="zh-CN" dirty="0">
                <a:hlinkClick r:id="rId2"/>
              </a:rPr>
              <a:t>http://www.seleniumhq.org/docs/03_webdriver.jsp</a:t>
            </a:r>
            <a:endParaRPr lang="en-US" altLang="zh-CN" dirty="0"/>
          </a:p>
          <a:p>
            <a:pPr marL="0" indent="0">
              <a:buNone/>
            </a:pPr>
            <a:endParaRPr lang="en-US" altLang="zh-CN" dirty="0"/>
          </a:p>
          <a:p>
            <a:pPr marL="0" indent="0">
              <a:buNone/>
            </a:pPr>
            <a:r>
              <a:rPr lang="en-US" altLang="zh-CN" dirty="0" err="1" smtClean="0"/>
              <a:t>Beautifulsoup</a:t>
            </a:r>
            <a:r>
              <a:rPr lang="en-US" altLang="zh-CN" dirty="0" smtClean="0"/>
              <a:t> </a:t>
            </a:r>
            <a:r>
              <a:rPr lang="en-US" altLang="zh-CN" dirty="0"/>
              <a:t>is unable to catch content from dynamic website, we use web driver instead.</a:t>
            </a:r>
          </a:p>
          <a:p>
            <a:pPr marL="0" indent="0">
              <a:buNone/>
            </a:pPr>
            <a:endParaRPr lang="en-US" altLang="zh-CN" dirty="0"/>
          </a:p>
          <a:p>
            <a:pPr marL="0" indent="0">
              <a:buNone/>
            </a:pPr>
            <a:endParaRPr lang="en-US" altLang="zh-CN" dirty="0"/>
          </a:p>
          <a:p>
            <a:pPr marL="0" indent="0">
              <a:buNone/>
            </a:pPr>
            <a:endParaRPr lang="zh-CN" altLang="en-US" dirty="0"/>
          </a:p>
        </p:txBody>
      </p:sp>
      <p:pic>
        <p:nvPicPr>
          <p:cNvPr id="5" name="图片 4">
            <a:extLst>
              <a:ext uri="{FF2B5EF4-FFF2-40B4-BE49-F238E27FC236}">
                <a16:creationId xmlns:a16="http://schemas.microsoft.com/office/drawing/2014/main" xmlns="" id="{9F276776-E1E0-48F7-BF49-86E4F724D3F0}"/>
              </a:ext>
            </a:extLst>
          </p:cNvPr>
          <p:cNvPicPr>
            <a:picLocks noChangeAspect="1"/>
          </p:cNvPicPr>
          <p:nvPr/>
        </p:nvPicPr>
        <p:blipFill>
          <a:blip r:embed="rId3"/>
          <a:stretch>
            <a:fillRect/>
          </a:stretch>
        </p:blipFill>
        <p:spPr>
          <a:xfrm>
            <a:off x="1097280" y="2359647"/>
            <a:ext cx="2780952" cy="714286"/>
          </a:xfrm>
          <a:prstGeom prst="rect">
            <a:avLst/>
          </a:prstGeom>
        </p:spPr>
      </p:pic>
    </p:spTree>
    <p:extLst>
      <p:ext uri="{BB962C8B-B14F-4D97-AF65-F5344CB8AC3E}">
        <p14:creationId xmlns:p14="http://schemas.microsoft.com/office/powerpoint/2010/main" val="1916411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AFEF3CD-2C6A-4012-AB08-E8C196A0B32E}"/>
              </a:ext>
            </a:extLst>
          </p:cNvPr>
          <p:cNvSpPr txBox="1">
            <a:spLocks/>
          </p:cNvSpPr>
          <p:nvPr/>
        </p:nvSpPr>
        <p:spPr>
          <a:xfrm>
            <a:off x="744583" y="2431844"/>
            <a:ext cx="256032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altLang="zh-CN" dirty="0" smtClean="0"/>
              <a:t>How it works like</a:t>
            </a:r>
            <a:endParaRPr lang="zh-CN" altLang="en-US" dirty="0"/>
          </a:p>
        </p:txBody>
      </p:sp>
      <p:pic>
        <p:nvPicPr>
          <p:cNvPr id="3" name="内容占位符 12">
            <a:extLst>
              <a:ext uri="{FF2B5EF4-FFF2-40B4-BE49-F238E27FC236}">
                <a16:creationId xmlns:a16="http://schemas.microsoft.com/office/drawing/2014/main" xmlns="" id="{4B9E5AFC-ECAE-4944-A5FA-FBB16B8E04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6998" y="161154"/>
            <a:ext cx="6351665" cy="5992138"/>
          </a:xfrm>
          <a:prstGeom prst="rect">
            <a:avLst/>
          </a:prstGeom>
        </p:spPr>
      </p:pic>
    </p:spTree>
    <p:extLst>
      <p:ext uri="{BB962C8B-B14F-4D97-AF65-F5344CB8AC3E}">
        <p14:creationId xmlns:p14="http://schemas.microsoft.com/office/powerpoint/2010/main" val="20266001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3AB61BA-4294-44EB-92B8-025C771AE3D0}"/>
              </a:ext>
            </a:extLst>
          </p:cNvPr>
          <p:cNvSpPr>
            <a:spLocks noGrp="1"/>
          </p:cNvSpPr>
          <p:nvPr>
            <p:ph type="title"/>
          </p:nvPr>
        </p:nvSpPr>
        <p:spPr/>
        <p:txBody>
          <a:bodyPr/>
          <a:lstStyle/>
          <a:p>
            <a:r>
              <a:rPr lang="en-US" altLang="zh-CN" dirty="0"/>
              <a:t>How it works like</a:t>
            </a:r>
            <a:endParaRPr lang="zh-CN" altLang="en-US" dirty="0"/>
          </a:p>
        </p:txBody>
      </p:sp>
      <p:pic>
        <p:nvPicPr>
          <p:cNvPr id="5" name="内容占位符 4">
            <a:extLst>
              <a:ext uri="{FF2B5EF4-FFF2-40B4-BE49-F238E27FC236}">
                <a16:creationId xmlns:a16="http://schemas.microsoft.com/office/drawing/2014/main" xmlns="" id="{854C93E8-540E-4D95-AD95-AD5267FED0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99694"/>
            <a:ext cx="6477000" cy="3257550"/>
          </a:xfrm>
        </p:spPr>
      </p:pic>
    </p:spTree>
    <p:extLst>
      <p:ext uri="{BB962C8B-B14F-4D97-AF65-F5344CB8AC3E}">
        <p14:creationId xmlns:p14="http://schemas.microsoft.com/office/powerpoint/2010/main" val="987569346"/>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86</TotalTime>
  <Words>527</Words>
  <Application>Microsoft Macintosh PowerPoint</Application>
  <PresentationFormat>Widescreen</PresentationFormat>
  <Paragraphs>84</Paragraphs>
  <Slides>22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Calibri</vt:lpstr>
      <vt:lpstr>Calibri Light</vt:lpstr>
      <vt:lpstr>Mangal</vt:lpstr>
      <vt:lpstr>宋体</vt:lpstr>
      <vt:lpstr>Arial</vt:lpstr>
      <vt:lpstr>Retrospect</vt:lpstr>
      <vt:lpstr>A Method of Stock Price Prediction Based On News Title</vt:lpstr>
      <vt:lpstr>Motivation</vt:lpstr>
      <vt:lpstr>Do the prediction by web analysis</vt:lpstr>
      <vt:lpstr>Predicting the stock price.</vt:lpstr>
      <vt:lpstr>Previous work </vt:lpstr>
      <vt:lpstr>Objective</vt:lpstr>
      <vt:lpstr>Approach</vt:lpstr>
      <vt:lpstr>PowerPoint Presentation</vt:lpstr>
      <vt:lpstr>How it works like</vt:lpstr>
      <vt:lpstr>Web Driver Script</vt:lpstr>
      <vt:lpstr>Web Driver Script</vt:lpstr>
      <vt:lpstr>Web Driver Script</vt:lpstr>
      <vt:lpstr>Data Sources</vt:lpstr>
      <vt:lpstr>Search Result</vt:lpstr>
      <vt:lpstr>Data Structure</vt:lpstr>
      <vt:lpstr>Methodology</vt:lpstr>
      <vt:lpstr>Methodology</vt:lpstr>
      <vt:lpstr>Methodology</vt:lpstr>
      <vt:lpstr>PowerPoint Presentation</vt:lpstr>
      <vt:lpstr>Columns</vt:lpstr>
      <vt:lpstr>Challenges and open questions</vt:lpstr>
      <vt:lpstr>THANK YOU!</vt:lpstr>
    </vt:vector>
  </TitlesOfParts>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Sources</dc:title>
  <dc:creator>Yunzhe Xu</dc:creator>
  <cp:lastModifiedBy>YuDong cao</cp:lastModifiedBy>
  <cp:revision>14</cp:revision>
  <dcterms:created xsi:type="dcterms:W3CDTF">2017-10-26T14:56:05Z</dcterms:created>
  <dcterms:modified xsi:type="dcterms:W3CDTF">2017-10-26T18:02:40Z</dcterms:modified>
</cp:coreProperties>
</file>

<file path=docProps/thumbnail.jpeg>
</file>